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0" r:id="rId3"/>
    <p:sldId id="262" r:id="rId4"/>
    <p:sldId id="261" r:id="rId5"/>
    <p:sldId id="266" r:id="rId6"/>
    <p:sldId id="264" r:id="rId7"/>
    <p:sldId id="270" r:id="rId8"/>
    <p:sldId id="271" r:id="rId9"/>
    <p:sldId id="273" r:id="rId10"/>
    <p:sldId id="275" r:id="rId11"/>
    <p:sldId id="274" r:id="rId12"/>
    <p:sldId id="268" r:id="rId13"/>
    <p:sldId id="276" r:id="rId14"/>
    <p:sldId id="272" r:id="rId15"/>
    <p:sldId id="259" r:id="rId16"/>
    <p:sldId id="263" r:id="rId17"/>
    <p:sldId id="267"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5326" autoAdjust="0"/>
  </p:normalViewPr>
  <p:slideViewPr>
    <p:cSldViewPr>
      <p:cViewPr varScale="1">
        <p:scale>
          <a:sx n="71" d="100"/>
          <a:sy n="71"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ustavo%20Garc&#237;a\Mis%20documentos\Gustavo\Proyecto\Congresos\Portugal%20Junio%202009\Base%20Alban%20SPS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Gustavo%20Garc&#237;a\Mis%20documentos\Gustavo\Proyecto\Congresos\Portugal%20Junio%202009\Base%20Alban%20SPS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Gustavo%20Garc&#237;a\Mis%20documentos\Gustavo\Proyecto\Congresos\Portugal%20Junio%202009\Base%20Alban%20SPS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RY\Gustavo\Proyecto\Master\Resultados%20Mast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RY\Gustavo\Proyecto\Master\Resultados%20Ma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Hoja2!$B$4</c:f>
              <c:strCache>
                <c:ptCount val="1"/>
                <c:pt idx="0">
                  <c:v>Information</c:v>
                </c:pt>
              </c:strCache>
            </c:strRef>
          </c:tx>
          <c:cat>
            <c:strRef>
              <c:f>Hoja2!$C$3:$K$3</c:f>
              <c:strCache>
                <c:ptCount val="9"/>
                <c:pt idx="0">
                  <c:v>Germany Web</c:v>
                </c:pt>
                <c:pt idx="1">
                  <c:v>Mexico Web</c:v>
                </c:pt>
                <c:pt idx="2">
                  <c:v>Spain Web</c:v>
                </c:pt>
                <c:pt idx="3">
                  <c:v>Colombia Web</c:v>
                </c:pt>
                <c:pt idx="4">
                  <c:v>Italy Web</c:v>
                </c:pt>
                <c:pt idx="5">
                  <c:v>Hungary Paper</c:v>
                </c:pt>
                <c:pt idx="6">
                  <c:v>Mexico Paper</c:v>
                </c:pt>
                <c:pt idx="7">
                  <c:v>Spain Paper</c:v>
                </c:pt>
                <c:pt idx="8">
                  <c:v>Total</c:v>
                </c:pt>
              </c:strCache>
            </c:strRef>
          </c:cat>
          <c:val>
            <c:numRef>
              <c:f>Hoja2!$C$4:$K$4</c:f>
              <c:numCache>
                <c:formatCode>0.0</c:formatCode>
                <c:ptCount val="9"/>
                <c:pt idx="0">
                  <c:v>0.4603174603174604</c:v>
                </c:pt>
                <c:pt idx="1">
                  <c:v>0.3996415770609319</c:v>
                </c:pt>
                <c:pt idx="2">
                  <c:v>0.4210526315789474</c:v>
                </c:pt>
                <c:pt idx="3">
                  <c:v>0.38888888888888906</c:v>
                </c:pt>
                <c:pt idx="4">
                  <c:v>0.55555555555555569</c:v>
                </c:pt>
                <c:pt idx="5">
                  <c:v>0.46694796061884686</c:v>
                </c:pt>
                <c:pt idx="6">
                  <c:v>0.49502487562189057</c:v>
                </c:pt>
                <c:pt idx="7">
                  <c:v>0.38383838383838387</c:v>
                </c:pt>
                <c:pt idx="8">
                  <c:v>0.44266463259598293</c:v>
                </c:pt>
              </c:numCache>
            </c:numRef>
          </c:val>
        </c:ser>
        <c:axId val="158695808"/>
        <c:axId val="158697344"/>
      </c:barChart>
      <c:catAx>
        <c:axId val="158695808"/>
        <c:scaling>
          <c:orientation val="minMax"/>
        </c:scaling>
        <c:axPos val="l"/>
        <c:tickLblPos val="nextTo"/>
        <c:txPr>
          <a:bodyPr/>
          <a:lstStyle/>
          <a:p>
            <a:pPr>
              <a:defRPr sz="1800" b="1">
                <a:effectLst>
                  <a:outerShdw blurRad="38100" dist="38100" dir="2700000" algn="tl">
                    <a:srgbClr val="000000">
                      <a:alpha val="43137"/>
                    </a:srgbClr>
                  </a:outerShdw>
                </a:effectLst>
              </a:defRPr>
            </a:pPr>
            <a:endParaRPr lang="en-US"/>
          </a:p>
        </c:txPr>
        <c:crossAx val="158697344"/>
        <c:crosses val="autoZero"/>
        <c:auto val="1"/>
        <c:lblAlgn val="ctr"/>
        <c:lblOffset val="100"/>
      </c:catAx>
      <c:valAx>
        <c:axId val="158697344"/>
        <c:scaling>
          <c:orientation val="minMax"/>
          <c:max val="1"/>
        </c:scaling>
        <c:axPos val="b"/>
        <c:numFmt formatCode="0.0" sourceLinked="1"/>
        <c:tickLblPos val="nextTo"/>
        <c:txPr>
          <a:bodyPr/>
          <a:lstStyle/>
          <a:p>
            <a:pPr>
              <a:defRPr sz="1600"/>
            </a:pPr>
            <a:endParaRPr lang="en-US"/>
          </a:p>
        </c:txPr>
        <c:crossAx val="158695808"/>
        <c:crosses val="autoZero"/>
        <c:crossBetween val="between"/>
        <c:majorUnit val="0.1"/>
      </c:valAx>
      <c:spPr>
        <a:noFill/>
      </c:spPr>
    </c:plotArea>
    <c:plotVisOnly val="1"/>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Hoja2!$B$5</c:f>
              <c:strCache>
                <c:ptCount val="1"/>
                <c:pt idx="0">
                  <c:v>Attituds</c:v>
                </c:pt>
              </c:strCache>
            </c:strRef>
          </c:tx>
          <c:cat>
            <c:strRef>
              <c:f>Hoja2!$C$3:$K$3</c:f>
              <c:strCache>
                <c:ptCount val="9"/>
                <c:pt idx="0">
                  <c:v>Germany Web</c:v>
                </c:pt>
                <c:pt idx="1">
                  <c:v>Mexico Web</c:v>
                </c:pt>
                <c:pt idx="2">
                  <c:v>Spain Web</c:v>
                </c:pt>
                <c:pt idx="3">
                  <c:v>Colombia Web</c:v>
                </c:pt>
                <c:pt idx="4">
                  <c:v>Italy Web</c:v>
                </c:pt>
                <c:pt idx="5">
                  <c:v>Hungary Paper</c:v>
                </c:pt>
                <c:pt idx="6">
                  <c:v>Mexico Paper</c:v>
                </c:pt>
                <c:pt idx="7">
                  <c:v>Spain Paper</c:v>
                </c:pt>
                <c:pt idx="8">
                  <c:v>Total</c:v>
                </c:pt>
              </c:strCache>
            </c:strRef>
          </c:cat>
          <c:val>
            <c:numRef>
              <c:f>Hoja2!$C$5:$K$5</c:f>
              <c:numCache>
                <c:formatCode>0.0</c:formatCode>
                <c:ptCount val="9"/>
                <c:pt idx="0">
                  <c:v>0.41409266409266426</c:v>
                </c:pt>
                <c:pt idx="1">
                  <c:v>0.314570619006103</c:v>
                </c:pt>
                <c:pt idx="2">
                  <c:v>0.37251066856330012</c:v>
                </c:pt>
                <c:pt idx="3">
                  <c:v>0.313766891891892</c:v>
                </c:pt>
                <c:pt idx="4">
                  <c:v>7.4324324324324342E-2</c:v>
                </c:pt>
                <c:pt idx="5">
                  <c:v>0.35212110845022249</c:v>
                </c:pt>
                <c:pt idx="6">
                  <c:v>0.38493344090359027</c:v>
                </c:pt>
                <c:pt idx="7">
                  <c:v>0.34121621621621628</c:v>
                </c:pt>
                <c:pt idx="8">
                  <c:v>0.35029995670727915</c:v>
                </c:pt>
              </c:numCache>
            </c:numRef>
          </c:val>
        </c:ser>
        <c:axId val="158868608"/>
        <c:axId val="158870144"/>
      </c:barChart>
      <c:catAx>
        <c:axId val="158868608"/>
        <c:scaling>
          <c:orientation val="minMax"/>
        </c:scaling>
        <c:axPos val="l"/>
        <c:tickLblPos val="nextTo"/>
        <c:txPr>
          <a:bodyPr/>
          <a:lstStyle/>
          <a:p>
            <a:pPr>
              <a:defRPr sz="1800" b="1">
                <a:effectLst>
                  <a:outerShdw blurRad="38100" dist="38100" dir="2700000" algn="tl">
                    <a:srgbClr val="000000">
                      <a:alpha val="43137"/>
                    </a:srgbClr>
                  </a:outerShdw>
                </a:effectLst>
              </a:defRPr>
            </a:pPr>
            <a:endParaRPr lang="en-US"/>
          </a:p>
        </c:txPr>
        <c:crossAx val="158870144"/>
        <c:crosses val="autoZero"/>
        <c:auto val="1"/>
        <c:lblAlgn val="ctr"/>
        <c:lblOffset val="100"/>
      </c:catAx>
      <c:valAx>
        <c:axId val="158870144"/>
        <c:scaling>
          <c:orientation val="minMax"/>
          <c:max val="1"/>
        </c:scaling>
        <c:axPos val="b"/>
        <c:numFmt formatCode="0.0" sourceLinked="1"/>
        <c:tickLblPos val="nextTo"/>
        <c:txPr>
          <a:bodyPr/>
          <a:lstStyle/>
          <a:p>
            <a:pPr>
              <a:defRPr sz="1600" b="1"/>
            </a:pPr>
            <a:endParaRPr lang="en-US"/>
          </a:p>
        </c:txPr>
        <c:crossAx val="158868608"/>
        <c:crosses val="autoZero"/>
        <c:crossBetween val="between"/>
        <c:majorUnit val="0.1"/>
      </c:valAx>
      <c:spPr>
        <a:noFill/>
        <a:ln>
          <a:noFill/>
        </a:ln>
      </c:spPr>
    </c:plotArea>
    <c:plotVisOnly val="1"/>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bar"/>
        <c:grouping val="clustered"/>
        <c:ser>
          <c:idx val="0"/>
          <c:order val="0"/>
          <c:tx>
            <c:strRef>
              <c:f>Hoja2!$O$5</c:f>
              <c:strCache>
                <c:ptCount val="1"/>
              </c:strCache>
            </c:strRef>
          </c:tx>
          <c:cat>
            <c:strRef>
              <c:f>Hoja2!$P$4:$W$4</c:f>
              <c:strCache>
                <c:ptCount val="8"/>
                <c:pt idx="0">
                  <c:v>Germany Web</c:v>
                </c:pt>
                <c:pt idx="1">
                  <c:v>Mexico Web</c:v>
                </c:pt>
                <c:pt idx="2">
                  <c:v>Spain Web</c:v>
                </c:pt>
                <c:pt idx="3">
                  <c:v>Colombia Web</c:v>
                </c:pt>
                <c:pt idx="4">
                  <c:v>Italy Web</c:v>
                </c:pt>
                <c:pt idx="5">
                  <c:v>Hungary Paper</c:v>
                </c:pt>
                <c:pt idx="6">
                  <c:v>Mexico Paper</c:v>
                </c:pt>
                <c:pt idx="7">
                  <c:v>Spain Paper</c:v>
                </c:pt>
              </c:strCache>
            </c:strRef>
          </c:cat>
          <c:val>
            <c:numRef>
              <c:f>Hoja2!$P$5:$W$5</c:f>
              <c:numCache>
                <c:formatCode>General</c:formatCode>
                <c:ptCount val="8"/>
                <c:pt idx="0">
                  <c:v>0.44727891156462596</c:v>
                </c:pt>
                <c:pt idx="1">
                  <c:v>0.73031874039938594</c:v>
                </c:pt>
                <c:pt idx="2">
                  <c:v>0.67457706766917347</c:v>
                </c:pt>
                <c:pt idx="3">
                  <c:v>0.68126860119047605</c:v>
                </c:pt>
                <c:pt idx="4">
                  <c:v>0.75892857142857195</c:v>
                </c:pt>
                <c:pt idx="5">
                  <c:v>0.64990204942736562</c:v>
                </c:pt>
                <c:pt idx="6">
                  <c:v>0.63883706467661683</c:v>
                </c:pt>
                <c:pt idx="7">
                  <c:v>0.68330627705627711</c:v>
                </c:pt>
              </c:numCache>
            </c:numRef>
          </c:val>
        </c:ser>
        <c:axId val="158894720"/>
        <c:axId val="158953856"/>
      </c:barChart>
      <c:catAx>
        <c:axId val="158894720"/>
        <c:scaling>
          <c:orientation val="minMax"/>
        </c:scaling>
        <c:axPos val="l"/>
        <c:tickLblPos val="nextTo"/>
        <c:txPr>
          <a:bodyPr/>
          <a:lstStyle/>
          <a:p>
            <a:pPr>
              <a:defRPr sz="1800" b="1">
                <a:effectLst>
                  <a:outerShdw blurRad="38100" dist="38100" dir="2700000" algn="tl">
                    <a:srgbClr val="000000">
                      <a:alpha val="43137"/>
                    </a:srgbClr>
                  </a:outerShdw>
                </a:effectLst>
              </a:defRPr>
            </a:pPr>
            <a:endParaRPr lang="en-US"/>
          </a:p>
        </c:txPr>
        <c:crossAx val="158953856"/>
        <c:crosses val="autoZero"/>
        <c:auto val="1"/>
        <c:lblAlgn val="ctr"/>
        <c:lblOffset val="100"/>
      </c:catAx>
      <c:valAx>
        <c:axId val="158953856"/>
        <c:scaling>
          <c:orientation val="minMax"/>
          <c:max val="1"/>
        </c:scaling>
        <c:axPos val="b"/>
        <c:numFmt formatCode="General" sourceLinked="1"/>
        <c:tickLblPos val="nextTo"/>
        <c:txPr>
          <a:bodyPr/>
          <a:lstStyle/>
          <a:p>
            <a:pPr>
              <a:defRPr sz="1800" b="1">
                <a:effectLst>
                  <a:outerShdw blurRad="38100" dist="38100" dir="2700000" algn="tl">
                    <a:srgbClr val="000000">
                      <a:alpha val="43137"/>
                    </a:srgbClr>
                  </a:outerShdw>
                </a:effectLst>
              </a:defRPr>
            </a:pPr>
            <a:endParaRPr lang="en-US"/>
          </a:p>
        </c:txPr>
        <c:crossAx val="158894720"/>
        <c:crosses val="autoZero"/>
        <c:crossBetween val="between"/>
        <c:majorUnit val="0.1"/>
      </c:valAx>
      <c:spPr>
        <a:noFill/>
      </c:spPr>
    </c:plotArea>
    <c:plotVisOnly val="1"/>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lang="es-MX" sz="1600"/>
            </a:pPr>
            <a:r>
              <a:rPr lang="es-MX" sz="1600" dirty="0"/>
              <a:t>Grupo 2</a:t>
            </a:r>
          </a:p>
          <a:p>
            <a:pPr>
              <a:defRPr lang="es-MX" sz="1600"/>
            </a:pPr>
            <a:r>
              <a:rPr lang="es-MX" sz="1600" dirty="0"/>
              <a:t>Versión</a:t>
            </a:r>
            <a:r>
              <a:rPr lang="es-MX" sz="1600" baseline="0" dirty="0"/>
              <a:t> Internet</a:t>
            </a:r>
            <a:endParaRPr lang="es-MX" sz="1600" dirty="0"/>
          </a:p>
        </c:rich>
      </c:tx>
      <c:layout>
        <c:manualLayout>
          <c:xMode val="edge"/>
          <c:yMode val="edge"/>
          <c:x val="0.40464588801399826"/>
          <c:y val="3.7606817359543881E-2"/>
        </c:manualLayout>
      </c:layout>
      <c:overlay val="1"/>
    </c:title>
    <c:plotArea>
      <c:layout>
        <c:manualLayout>
          <c:layoutTarget val="inner"/>
          <c:xMode val="edge"/>
          <c:yMode val="edge"/>
          <c:x val="0.15606714785651826"/>
          <c:y val="2.2405083244032068E-2"/>
          <c:w val="0.81783967629046506"/>
          <c:h val="0.78339065434247135"/>
        </c:manualLayout>
      </c:layout>
      <c:barChart>
        <c:barDir val="col"/>
        <c:grouping val="clustered"/>
        <c:ser>
          <c:idx val="0"/>
          <c:order val="0"/>
          <c:tx>
            <c:strRef>
              <c:f>Hoja2!$B$2</c:f>
              <c:strCache>
                <c:ptCount val="1"/>
                <c:pt idx="0">
                  <c:v>Indicador de capacidad en términos de experiencia, información y creencias. </c:v>
                </c:pt>
              </c:strCache>
            </c:strRef>
          </c:tx>
          <c:cat>
            <c:strRef>
              <c:f>Hoja2!$A$3:$A$6</c:f>
              <c:strCache>
                <c:ptCount val="4"/>
                <c:pt idx="0">
                  <c:v>Morfologia</c:v>
                </c:pt>
                <c:pt idx="1">
                  <c:v>Personas</c:v>
                </c:pt>
                <c:pt idx="2">
                  <c:v>Situaciones</c:v>
                </c:pt>
                <c:pt idx="3">
                  <c:v>Efectos</c:v>
                </c:pt>
              </c:strCache>
            </c:strRef>
          </c:cat>
          <c:val>
            <c:numRef>
              <c:f>Hoja2!$B$3:$B$6</c:f>
              <c:numCache>
                <c:formatCode>0.00%</c:formatCode>
                <c:ptCount val="4"/>
                <c:pt idx="0">
                  <c:v>0.221</c:v>
                </c:pt>
                <c:pt idx="1">
                  <c:v>0.253</c:v>
                </c:pt>
                <c:pt idx="2">
                  <c:v>0.17700000000000021</c:v>
                </c:pt>
                <c:pt idx="3">
                  <c:v>0.27300000000000002</c:v>
                </c:pt>
              </c:numCache>
            </c:numRef>
          </c:val>
        </c:ser>
        <c:ser>
          <c:idx val="1"/>
          <c:order val="1"/>
          <c:tx>
            <c:strRef>
              <c:f>Hoja2!$C$2</c:f>
              <c:strCache>
                <c:ptCount val="1"/>
                <c:pt idx="0">
                  <c:v>Indicador de ejecución de comportamientos instrumentales de riesgo o prevención.</c:v>
                </c:pt>
              </c:strCache>
            </c:strRef>
          </c:tx>
          <c:spPr>
            <a:solidFill>
              <a:srgbClr val="FFFF00"/>
            </a:solidFill>
          </c:spPr>
          <c:cat>
            <c:strRef>
              <c:f>Hoja2!$A$3:$A$6</c:f>
              <c:strCache>
                <c:ptCount val="4"/>
                <c:pt idx="0">
                  <c:v>Morfologia</c:v>
                </c:pt>
                <c:pt idx="1">
                  <c:v>Personas</c:v>
                </c:pt>
                <c:pt idx="2">
                  <c:v>Situaciones</c:v>
                </c:pt>
                <c:pt idx="3">
                  <c:v>Efectos</c:v>
                </c:pt>
              </c:strCache>
            </c:strRef>
          </c:cat>
          <c:val>
            <c:numRef>
              <c:f>Hoja2!$C$3:$C$6</c:f>
              <c:numCache>
                <c:formatCode>0.00%</c:formatCode>
                <c:ptCount val="4"/>
                <c:pt idx="0">
                  <c:v>0.46700000000000008</c:v>
                </c:pt>
                <c:pt idx="1">
                  <c:v>0.39800000000000241</c:v>
                </c:pt>
                <c:pt idx="2">
                  <c:v>0.38500000000000206</c:v>
                </c:pt>
                <c:pt idx="3">
                  <c:v>0.53879999999999995</c:v>
                </c:pt>
              </c:numCache>
            </c:numRef>
          </c:val>
        </c:ser>
        <c:ser>
          <c:idx val="2"/>
          <c:order val="2"/>
          <c:tx>
            <c:strRef>
              <c:f>Hoja2!$D$2</c:f>
              <c:strCache>
                <c:ptCount val="1"/>
                <c:pt idx="0">
                  <c:v>Indicador de competencia social. </c:v>
                </c:pt>
              </c:strCache>
            </c:strRef>
          </c:tx>
          <c:spPr>
            <a:solidFill>
              <a:srgbClr val="0070C0"/>
            </a:solidFill>
          </c:spPr>
          <c:cat>
            <c:strRef>
              <c:f>Hoja2!$A$3:$A$6</c:f>
              <c:strCache>
                <c:ptCount val="4"/>
                <c:pt idx="0">
                  <c:v>Morfologia</c:v>
                </c:pt>
                <c:pt idx="1">
                  <c:v>Personas</c:v>
                </c:pt>
                <c:pt idx="2">
                  <c:v>Situaciones</c:v>
                </c:pt>
                <c:pt idx="3">
                  <c:v>Efectos</c:v>
                </c:pt>
              </c:strCache>
            </c:strRef>
          </c:cat>
          <c:val>
            <c:numRef>
              <c:f>Hoja2!$D$3:$D$6</c:f>
              <c:numCache>
                <c:formatCode>0.00%</c:formatCode>
                <c:ptCount val="4"/>
                <c:pt idx="0">
                  <c:v>0.223</c:v>
                </c:pt>
                <c:pt idx="1">
                  <c:v>0.18800000000000044</c:v>
                </c:pt>
                <c:pt idx="2">
                  <c:v>0.18300000000000041</c:v>
                </c:pt>
                <c:pt idx="3">
                  <c:v>0.22500000000000001</c:v>
                </c:pt>
              </c:numCache>
            </c:numRef>
          </c:val>
        </c:ser>
        <c:ser>
          <c:idx val="3"/>
          <c:order val="3"/>
          <c:tx>
            <c:strRef>
              <c:f>Hoja2!$E$2</c:f>
              <c:strCache>
                <c:ptCount val="1"/>
                <c:pt idx="0">
                  <c:v>Indicador de competencia instrumental relacionada con el uso del condón</c:v>
                </c:pt>
              </c:strCache>
            </c:strRef>
          </c:tx>
          <c:spPr>
            <a:solidFill>
              <a:srgbClr val="C00000"/>
            </a:solidFill>
          </c:spPr>
          <c:cat>
            <c:strRef>
              <c:f>Hoja2!$A$3:$A$6</c:f>
              <c:strCache>
                <c:ptCount val="4"/>
                <c:pt idx="0">
                  <c:v>Morfologia</c:v>
                </c:pt>
                <c:pt idx="1">
                  <c:v>Personas</c:v>
                </c:pt>
                <c:pt idx="2">
                  <c:v>Situaciones</c:v>
                </c:pt>
                <c:pt idx="3">
                  <c:v>Efectos</c:v>
                </c:pt>
              </c:strCache>
            </c:strRef>
          </c:cat>
          <c:val>
            <c:numRef>
              <c:f>Hoja2!$E$3:$E$6</c:f>
              <c:numCache>
                <c:formatCode>0.00%</c:formatCode>
                <c:ptCount val="4"/>
                <c:pt idx="0">
                  <c:v>0.37000000000000038</c:v>
                </c:pt>
                <c:pt idx="1">
                  <c:v>0.221</c:v>
                </c:pt>
                <c:pt idx="2">
                  <c:v>0.18800000000000044</c:v>
                </c:pt>
              </c:numCache>
            </c:numRef>
          </c:val>
        </c:ser>
        <c:axId val="10918912"/>
        <c:axId val="109570688"/>
      </c:barChart>
      <c:catAx>
        <c:axId val="10918912"/>
        <c:scaling>
          <c:orientation val="minMax"/>
        </c:scaling>
        <c:axPos val="b"/>
        <c:title>
          <c:tx>
            <c:rich>
              <a:bodyPr/>
              <a:lstStyle/>
              <a:p>
                <a:pPr>
                  <a:defRPr lang="es-MX" sz="1400"/>
                </a:pPr>
                <a:r>
                  <a:rPr lang="es-MX" sz="1400" dirty="0"/>
                  <a:t>Categoría</a:t>
                </a:r>
                <a:r>
                  <a:rPr lang="es-MX" sz="1400" baseline="0" dirty="0"/>
                  <a:t>s de Análisis</a:t>
                </a:r>
                <a:endParaRPr lang="es-MX" sz="1400" dirty="0"/>
              </a:p>
            </c:rich>
          </c:tx>
          <c:layout>
            <c:manualLayout>
              <c:xMode val="edge"/>
              <c:yMode val="edge"/>
              <c:x val="0.38970078740157482"/>
              <c:y val="0.90574148691487555"/>
            </c:manualLayout>
          </c:layout>
        </c:title>
        <c:tickLblPos val="nextTo"/>
        <c:txPr>
          <a:bodyPr/>
          <a:lstStyle/>
          <a:p>
            <a:pPr>
              <a:defRPr lang="es-MX" sz="1400"/>
            </a:pPr>
            <a:endParaRPr lang="en-US"/>
          </a:p>
        </c:txPr>
        <c:crossAx val="109570688"/>
        <c:crosses val="autoZero"/>
        <c:auto val="1"/>
        <c:lblAlgn val="ctr"/>
        <c:lblOffset val="100"/>
      </c:catAx>
      <c:valAx>
        <c:axId val="109570688"/>
        <c:scaling>
          <c:orientation val="minMax"/>
        </c:scaling>
        <c:axPos val="l"/>
        <c:title>
          <c:tx>
            <c:rich>
              <a:bodyPr rot="-5400000" vert="horz"/>
              <a:lstStyle/>
              <a:p>
                <a:pPr>
                  <a:defRPr lang="es-MX" sz="1600"/>
                </a:pPr>
                <a:r>
                  <a:rPr lang="es-MX" sz="1600" dirty="0" smtClean="0"/>
                  <a:t>Porcentaje</a:t>
                </a:r>
                <a:r>
                  <a:rPr lang="es-MX" sz="1600" baseline="0" dirty="0" smtClean="0"/>
                  <a:t> de riesgo</a:t>
                </a:r>
                <a:endParaRPr lang="es-MX" sz="1600" dirty="0"/>
              </a:p>
            </c:rich>
          </c:tx>
          <c:layout/>
        </c:title>
        <c:numFmt formatCode="0%" sourceLinked="0"/>
        <c:tickLblPos val="nextTo"/>
        <c:txPr>
          <a:bodyPr/>
          <a:lstStyle/>
          <a:p>
            <a:pPr>
              <a:defRPr lang="es-MX" sz="1200"/>
            </a:pPr>
            <a:endParaRPr lang="en-US"/>
          </a:p>
        </c:txPr>
        <c:crossAx val="10918912"/>
        <c:crosses val="autoZero"/>
        <c:crossBetween val="between"/>
      </c:valAx>
      <c:spPr>
        <a:noFill/>
        <a:ln w="25400">
          <a:noFill/>
        </a:ln>
      </c:spPr>
    </c:plotArea>
    <c:plotVisOnly val="1"/>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lang="es-MX" sz="1600"/>
            </a:pPr>
            <a:r>
              <a:rPr lang="es-MX" sz="1600"/>
              <a:t>Grupo 1</a:t>
            </a:r>
          </a:p>
          <a:p>
            <a:pPr>
              <a:defRPr lang="es-MX" sz="1600"/>
            </a:pPr>
            <a:r>
              <a:rPr lang="es-MX" sz="1600"/>
              <a:t>Versión</a:t>
            </a:r>
            <a:r>
              <a:rPr lang="es-MX" sz="1600" baseline="0"/>
              <a:t> Papel</a:t>
            </a:r>
            <a:endParaRPr lang="es-MX" sz="1600"/>
          </a:p>
        </c:rich>
      </c:tx>
      <c:layout>
        <c:manualLayout>
          <c:xMode val="edge"/>
          <c:yMode val="edge"/>
          <c:x val="0.42166049096804525"/>
          <c:y val="0"/>
        </c:manualLayout>
      </c:layout>
    </c:title>
    <c:plotArea>
      <c:layout>
        <c:manualLayout>
          <c:layoutTarget val="inner"/>
          <c:xMode val="edge"/>
          <c:yMode val="edge"/>
          <c:x val="0.16488047831891769"/>
          <c:y val="4.0627885503231764E-2"/>
          <c:w val="0.80815882045626053"/>
          <c:h val="0.56364235782945615"/>
        </c:manualLayout>
      </c:layout>
      <c:barChart>
        <c:barDir val="col"/>
        <c:grouping val="clustered"/>
        <c:ser>
          <c:idx val="0"/>
          <c:order val="0"/>
          <c:tx>
            <c:strRef>
              <c:f>Hoja2!$B$11</c:f>
              <c:strCache>
                <c:ptCount val="1"/>
                <c:pt idx="0">
                  <c:v>Indicador de capacidad en términos de experiencia, información y creencias. </c:v>
                </c:pt>
              </c:strCache>
            </c:strRef>
          </c:tx>
          <c:cat>
            <c:strRef>
              <c:f>Hoja2!$A$12:$A$15</c:f>
              <c:strCache>
                <c:ptCount val="4"/>
                <c:pt idx="0">
                  <c:v>Morfologia</c:v>
                </c:pt>
                <c:pt idx="1">
                  <c:v>Personas</c:v>
                </c:pt>
                <c:pt idx="2">
                  <c:v>Situaciones</c:v>
                </c:pt>
                <c:pt idx="3">
                  <c:v>Efectos</c:v>
                </c:pt>
              </c:strCache>
            </c:strRef>
          </c:cat>
          <c:val>
            <c:numRef>
              <c:f>Hoja2!$B$12:$B$15</c:f>
              <c:numCache>
                <c:formatCode>0.00%</c:formatCode>
                <c:ptCount val="4"/>
                <c:pt idx="0">
                  <c:v>0.33900000000000063</c:v>
                </c:pt>
                <c:pt idx="1">
                  <c:v>0.34700000000000031</c:v>
                </c:pt>
                <c:pt idx="2">
                  <c:v>0.27600000000000002</c:v>
                </c:pt>
                <c:pt idx="3">
                  <c:v>0.36600000000000038</c:v>
                </c:pt>
              </c:numCache>
            </c:numRef>
          </c:val>
        </c:ser>
        <c:ser>
          <c:idx val="1"/>
          <c:order val="1"/>
          <c:tx>
            <c:strRef>
              <c:f>Hoja2!$C$11</c:f>
              <c:strCache>
                <c:ptCount val="1"/>
                <c:pt idx="0">
                  <c:v>Indicador de ejecución de comportamientos instrumentales de riesgo o prevención.</c:v>
                </c:pt>
              </c:strCache>
            </c:strRef>
          </c:tx>
          <c:spPr>
            <a:solidFill>
              <a:srgbClr val="FFFF00"/>
            </a:solidFill>
          </c:spPr>
          <c:cat>
            <c:strRef>
              <c:f>Hoja2!$A$12:$A$15</c:f>
              <c:strCache>
                <c:ptCount val="4"/>
                <c:pt idx="0">
                  <c:v>Morfologia</c:v>
                </c:pt>
                <c:pt idx="1">
                  <c:v>Personas</c:v>
                </c:pt>
                <c:pt idx="2">
                  <c:v>Situaciones</c:v>
                </c:pt>
                <c:pt idx="3">
                  <c:v>Efectos</c:v>
                </c:pt>
              </c:strCache>
            </c:strRef>
          </c:cat>
          <c:val>
            <c:numRef>
              <c:f>Hoja2!$C$12:$C$15</c:f>
              <c:numCache>
                <c:formatCode>0.00%</c:formatCode>
                <c:ptCount val="4"/>
                <c:pt idx="0">
                  <c:v>0.48200000000000032</c:v>
                </c:pt>
                <c:pt idx="1">
                  <c:v>0.5</c:v>
                </c:pt>
                <c:pt idx="2">
                  <c:v>0.46900000000000008</c:v>
                </c:pt>
                <c:pt idx="3">
                  <c:v>0.52900000000000003</c:v>
                </c:pt>
              </c:numCache>
            </c:numRef>
          </c:val>
        </c:ser>
        <c:ser>
          <c:idx val="2"/>
          <c:order val="2"/>
          <c:tx>
            <c:strRef>
              <c:f>Hoja2!$D$11</c:f>
              <c:strCache>
                <c:ptCount val="1"/>
                <c:pt idx="0">
                  <c:v>Indicador de competencia social. </c:v>
                </c:pt>
              </c:strCache>
            </c:strRef>
          </c:tx>
          <c:spPr>
            <a:solidFill>
              <a:srgbClr val="0070C0"/>
            </a:solidFill>
          </c:spPr>
          <c:cat>
            <c:strRef>
              <c:f>Hoja2!$A$12:$A$15</c:f>
              <c:strCache>
                <c:ptCount val="4"/>
                <c:pt idx="0">
                  <c:v>Morfologia</c:v>
                </c:pt>
                <c:pt idx="1">
                  <c:v>Personas</c:v>
                </c:pt>
                <c:pt idx="2">
                  <c:v>Situaciones</c:v>
                </c:pt>
                <c:pt idx="3">
                  <c:v>Efectos</c:v>
                </c:pt>
              </c:strCache>
            </c:strRef>
          </c:cat>
          <c:val>
            <c:numRef>
              <c:f>Hoja2!$D$12:$D$15</c:f>
              <c:numCache>
                <c:formatCode>0.00%</c:formatCode>
                <c:ptCount val="4"/>
                <c:pt idx="0">
                  <c:v>0.33700000000000063</c:v>
                </c:pt>
                <c:pt idx="1">
                  <c:v>0.29400000000000032</c:v>
                </c:pt>
                <c:pt idx="2">
                  <c:v>0.27200000000000002</c:v>
                </c:pt>
                <c:pt idx="3">
                  <c:v>0.3780000000000005</c:v>
                </c:pt>
              </c:numCache>
            </c:numRef>
          </c:val>
        </c:ser>
        <c:ser>
          <c:idx val="3"/>
          <c:order val="3"/>
          <c:tx>
            <c:strRef>
              <c:f>Hoja2!$E$11</c:f>
              <c:strCache>
                <c:ptCount val="1"/>
                <c:pt idx="0">
                  <c:v>Indicador de competencia instrumental relacionada con el uso del condón</c:v>
                </c:pt>
              </c:strCache>
            </c:strRef>
          </c:tx>
          <c:spPr>
            <a:solidFill>
              <a:srgbClr val="C00000"/>
            </a:solidFill>
          </c:spPr>
          <c:cat>
            <c:strRef>
              <c:f>Hoja2!$A$12:$A$15</c:f>
              <c:strCache>
                <c:ptCount val="4"/>
                <c:pt idx="0">
                  <c:v>Morfologia</c:v>
                </c:pt>
                <c:pt idx="1">
                  <c:v>Personas</c:v>
                </c:pt>
                <c:pt idx="2">
                  <c:v>Situaciones</c:v>
                </c:pt>
                <c:pt idx="3">
                  <c:v>Efectos</c:v>
                </c:pt>
              </c:strCache>
            </c:strRef>
          </c:cat>
          <c:val>
            <c:numRef>
              <c:f>Hoja2!$E$12:$E$15</c:f>
              <c:numCache>
                <c:formatCode>0.00%</c:formatCode>
                <c:ptCount val="4"/>
                <c:pt idx="0">
                  <c:v>0.42000000000000032</c:v>
                </c:pt>
                <c:pt idx="1">
                  <c:v>0.35400000000000031</c:v>
                </c:pt>
                <c:pt idx="2">
                  <c:v>0.32000000000000056</c:v>
                </c:pt>
              </c:numCache>
            </c:numRef>
          </c:val>
        </c:ser>
        <c:axId val="141960704"/>
        <c:axId val="142019584"/>
      </c:barChart>
      <c:catAx>
        <c:axId val="141960704"/>
        <c:scaling>
          <c:orientation val="minMax"/>
        </c:scaling>
        <c:axPos val="b"/>
        <c:title>
          <c:tx>
            <c:rich>
              <a:bodyPr/>
              <a:lstStyle/>
              <a:p>
                <a:pPr>
                  <a:defRPr lang="es-MX" sz="1400"/>
                </a:pPr>
                <a:r>
                  <a:rPr lang="es-MX" sz="1400" dirty="0" smtClean="0"/>
                  <a:t>Categoría de Análisis</a:t>
                </a:r>
                <a:endParaRPr lang="es-MX" sz="1400" dirty="0"/>
              </a:p>
            </c:rich>
          </c:tx>
          <c:layout/>
        </c:title>
        <c:tickLblPos val="nextTo"/>
        <c:txPr>
          <a:bodyPr/>
          <a:lstStyle/>
          <a:p>
            <a:pPr>
              <a:defRPr lang="es-MX" sz="1400"/>
            </a:pPr>
            <a:endParaRPr lang="en-US"/>
          </a:p>
        </c:txPr>
        <c:crossAx val="142019584"/>
        <c:crosses val="autoZero"/>
        <c:auto val="1"/>
        <c:lblAlgn val="ctr"/>
        <c:lblOffset val="100"/>
      </c:catAx>
      <c:valAx>
        <c:axId val="142019584"/>
        <c:scaling>
          <c:orientation val="minMax"/>
        </c:scaling>
        <c:axPos val="l"/>
        <c:title>
          <c:tx>
            <c:rich>
              <a:bodyPr rot="-5400000" vert="horz"/>
              <a:lstStyle/>
              <a:p>
                <a:pPr>
                  <a:defRPr lang="es-MX" sz="1600"/>
                </a:pPr>
                <a:r>
                  <a:rPr lang="es-MX" sz="1600" dirty="0" smtClean="0"/>
                  <a:t>Porcentaje de riesgo</a:t>
                </a:r>
                <a:endParaRPr lang="es-MX" sz="1600" dirty="0"/>
              </a:p>
            </c:rich>
          </c:tx>
          <c:layout/>
        </c:title>
        <c:numFmt formatCode="0%" sourceLinked="0"/>
        <c:tickLblPos val="nextTo"/>
        <c:txPr>
          <a:bodyPr/>
          <a:lstStyle/>
          <a:p>
            <a:pPr>
              <a:defRPr lang="es-MX" sz="1100"/>
            </a:pPr>
            <a:endParaRPr lang="en-US"/>
          </a:p>
        </c:txPr>
        <c:crossAx val="141960704"/>
        <c:crosses val="autoZero"/>
        <c:crossBetween val="between"/>
      </c:valAx>
      <c:spPr>
        <a:noFill/>
        <a:ln>
          <a:noFill/>
        </a:ln>
      </c:spPr>
    </c:plotArea>
    <c:plotVisOnly val="1"/>
  </c:chart>
  <c:spPr>
    <a:noFill/>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B3CCE-5B0E-4550-9F69-9CEC20108F45}" type="datetimeFigureOut">
              <a:rPr lang="en-US" smtClean="0"/>
              <a:pPr/>
              <a:t>9/7/2009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786CC-CDB3-468F-A77C-A427BC8CB394}"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s-ES" smtClean="0"/>
              <a:t>Haga clic para modificar el estilo de título del patrón</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30" name="Date Placeholder 29"/>
          <p:cNvSpPr>
            <a:spLocks noGrp="1"/>
          </p:cNvSpPr>
          <p:nvPr>
            <p:ph type="dt" sz="half" idx="10"/>
          </p:nvPr>
        </p:nvSpPr>
        <p:spPr/>
        <p:txBody>
          <a:bodyPr/>
          <a:lstStyle/>
          <a:p>
            <a:fld id="{25A51C10-CF7B-48C3-BCB3-1B551865B0A0}" type="datetimeFigureOut">
              <a:rPr lang="en-US" smtClean="0"/>
              <a:pPr/>
              <a:t>9/7/2009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E69E788-8BCF-4189-85ED-687340EF9B0E}"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5A51C10-CF7B-48C3-BCB3-1B551865B0A0}"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5A51C10-CF7B-48C3-BCB3-1B551865B0A0}"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A51C10-CF7B-48C3-BCB3-1B551865B0A0}"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A51C10-CF7B-48C3-BCB3-1B551865B0A0}"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A51C10-CF7B-48C3-BCB3-1B551865B0A0}" type="datetimeFigureOut">
              <a:rPr lang="en-US" smtClean="0"/>
              <a:pPr/>
              <a:t>9/7/2009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9E788-8BCF-4189-85ED-687340EF9B0E}"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A51C10-CF7B-48C3-BCB3-1B551865B0A0}" type="datetimeFigureOut">
              <a:rPr lang="en-US" smtClean="0"/>
              <a:pPr/>
              <a:t>9/7/2009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9E788-8BCF-4189-85ED-687340EF9B0E}"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5A51C10-CF7B-48C3-BCB3-1B551865B0A0}" type="datetimeFigureOut">
              <a:rPr lang="en-US" smtClean="0"/>
              <a:pPr/>
              <a:t>9/7/2009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9E788-8BCF-4189-85ED-687340EF9B0E}"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51C10-CF7B-48C3-BCB3-1B551865B0A0}" type="datetimeFigureOut">
              <a:rPr lang="en-US" smtClean="0"/>
              <a:pPr/>
              <a:t>9/7/2009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9E788-8BCF-4189-85ED-687340EF9B0E}"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s-ES" smtClean="0"/>
              <a:t>Haga clic para modificar el estilo de título del patrón</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A51C10-CF7B-48C3-BCB3-1B551865B0A0}" type="datetimeFigureOut">
              <a:rPr lang="en-US" smtClean="0"/>
              <a:pPr/>
              <a:t>9/7/2009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9E788-8BCF-4189-85ED-687340EF9B0E}"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A51C10-CF7B-48C3-BCB3-1B551865B0A0}" type="datetimeFigureOut">
              <a:rPr lang="en-US" smtClean="0"/>
              <a:pPr/>
              <a:t>9/7/2009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8E69E788-8BCF-4189-85ED-687340EF9B0E}"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s-ES" smtClean="0"/>
              <a:t>Haga clic para modificar el estilo de título del patrón</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pPr algn="ctr"/>
            <a:fld id="{25A51C10-CF7B-48C3-BCB3-1B551865B0A0}" type="datetimeFigureOut">
              <a:rPr lang="en-US" smtClean="0"/>
              <a:pPr algn="ctr"/>
              <a:t>9/7/2009</a:t>
            </a:fld>
            <a:endParaRPr lang="en-US" dirty="0">
              <a:solidFill>
                <a:schemeClr val="tx2">
                  <a:shade val="50000"/>
                </a:scheme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pPr algn="l"/>
            <a:endParaRPr lang="en-US" dirty="0">
              <a:solidFill>
                <a:schemeClr val="tx2">
                  <a:shade val="50000"/>
                </a:scheme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8E69E788-8BCF-4189-85ED-687340EF9B0E}" type="slidenum">
              <a:rPr lang="en-US" smtClean="0"/>
              <a:pPr/>
              <a:t>‹Nº›</a:t>
            </a:fld>
            <a:endParaRPr lang="en-US" sz="14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Evaluation of Health Competences</a:t>
            </a:r>
            <a:endParaRPr lang="en-US" dirty="0"/>
          </a:p>
        </p:txBody>
      </p:sp>
      <p:sp>
        <p:nvSpPr>
          <p:cNvPr id="3" name="2 Subtítulo"/>
          <p:cNvSpPr>
            <a:spLocks noGrp="1"/>
          </p:cNvSpPr>
          <p:nvPr>
            <p:ph type="subTitle" idx="1"/>
          </p:nvPr>
        </p:nvSpPr>
        <p:spPr/>
        <p:txBody>
          <a:bodyPr/>
          <a:lstStyle/>
          <a:p>
            <a:r>
              <a:rPr lang="en-US" dirty="0" smtClean="0"/>
              <a:t>Questionnaire designed to evaluate functional competences in the prevention of HIV transmission</a:t>
            </a:r>
            <a:endParaRPr lang="en-US" dirty="0"/>
          </a:p>
        </p:txBody>
      </p:sp>
      <p:sp>
        <p:nvSpPr>
          <p:cNvPr id="4" name="3 CuadroTexto"/>
          <p:cNvSpPr txBox="1"/>
          <p:nvPr/>
        </p:nvSpPr>
        <p:spPr>
          <a:xfrm>
            <a:off x="642910" y="5072074"/>
            <a:ext cx="2818657" cy="923330"/>
          </a:xfrm>
          <a:prstGeom prst="rect">
            <a:avLst/>
          </a:prstGeom>
          <a:noFill/>
        </p:spPr>
        <p:txBody>
          <a:bodyPr wrap="none" rtlCol="0">
            <a:spAutoFit/>
          </a:bodyPr>
          <a:lstStyle/>
          <a:p>
            <a:r>
              <a:rPr lang="en-US" dirty="0" smtClean="0"/>
              <a:t>University of Almeria, Spain</a:t>
            </a:r>
          </a:p>
          <a:p>
            <a:r>
              <a:rPr lang="es-MX" dirty="0" smtClean="0"/>
              <a:t>Gustavo García Vargas</a:t>
            </a:r>
          </a:p>
          <a:p>
            <a:r>
              <a:rPr lang="es-MX" dirty="0" smtClean="0"/>
              <a:t>Jesús Gil Roales-Nieto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22376" y="1142984"/>
            <a:ext cx="7772400" cy="1362456"/>
          </a:xfrm>
          <a:prstGeom prst="rect">
            <a:avLst/>
          </a:prstGeom>
        </p:spPr>
        <p:txBody>
          <a:bodyPr vert="horz" lIns="0" tIns="9144" rIns="0" bIns="9144"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chemeClr val="tx1"/>
                </a:solidFill>
                <a:effectLst>
                  <a:outerShdw blurRad="30000" dist="30000" dir="2700000" algn="tl" rotWithShape="0">
                    <a:schemeClr val="bg2">
                      <a:shade val="45000"/>
                      <a:satMod val="150000"/>
                      <a:alpha val="90000"/>
                    </a:schemeClr>
                  </a:outerShdw>
                </a:effectLst>
                <a:uLnTx/>
                <a:uFillTx/>
                <a:latin typeface="+mj-lt"/>
                <a:ea typeface="+mj-ea"/>
                <a:cs typeface="+mj-cs"/>
              </a:rPr>
              <a:t>Reliability</a:t>
            </a:r>
            <a:r>
              <a:rPr kumimoji="0" lang="es-MX"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and </a:t>
            </a:r>
            <a:r>
              <a:rPr kumimoji="0" lang="es-MX" sz="4800" b="1" i="0" u="none" strike="noStrike" kern="1200" cap="none" spc="0" normalizeH="0" baseline="0" noProof="0" dirty="0" err="1"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Validity</a:t>
            </a:r>
            <a:endParaRPr kumimoji="0" lang="en-US"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5" name="2 Marcador de texto"/>
          <p:cNvSpPr txBox="1">
            <a:spLocks/>
          </p:cNvSpPr>
          <p:nvPr/>
        </p:nvSpPr>
        <p:spPr>
          <a:xfrm>
            <a:off x="785786" y="2424115"/>
            <a:ext cx="7772400" cy="576257"/>
          </a:xfrm>
          <a:prstGeom prst="rect">
            <a:avLst/>
          </a:prstGeom>
        </p:spPr>
        <p:txBody>
          <a:bodyPr vert="horz" lIns="91440" anchor="t">
            <a:normAutofit/>
          </a:bodyPr>
          <a:lstStyle/>
          <a:p>
            <a:pPr marL="320040" marR="0" lvl="0" indent="-32004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Measurable properties internationality accepted</a:t>
            </a:r>
            <a:endParaRPr kumimoji="0" 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2" y="285728"/>
          <a:ext cx="8572557" cy="6357985"/>
        </p:xfrm>
        <a:graphic>
          <a:graphicData uri="http://schemas.openxmlformats.org/drawingml/2006/table">
            <a:tbl>
              <a:tblPr>
                <a:tableStyleId>{08FB837D-C827-4EFA-A057-4D05807E0F7C}</a:tableStyleId>
              </a:tblPr>
              <a:tblGrid>
                <a:gridCol w="2503297"/>
                <a:gridCol w="1525578"/>
                <a:gridCol w="1628106"/>
                <a:gridCol w="1450774"/>
                <a:gridCol w="1464802"/>
              </a:tblGrid>
              <a:tr h="504602">
                <a:tc>
                  <a:txBody>
                    <a:bodyPr/>
                    <a:lstStyle/>
                    <a:p>
                      <a:pPr algn="ctr">
                        <a:lnSpc>
                          <a:spcPct val="115000"/>
                        </a:lnSpc>
                        <a:spcAft>
                          <a:spcPts val="1000"/>
                        </a:spcAft>
                      </a:pPr>
                      <a:endParaRPr lang="es-MX" sz="1400" b="1" dirty="0">
                        <a:latin typeface="Calibri"/>
                        <a:ea typeface="Calibri"/>
                        <a:cs typeface="Times New Roman"/>
                      </a:endParaRPr>
                    </a:p>
                  </a:txBody>
                  <a:tcPr marL="63106" marR="63106" marT="0" marB="0" anchor="ctr"/>
                </a:tc>
                <a:tc gridSpan="2">
                  <a:txBody>
                    <a:bodyPr/>
                    <a:lstStyle/>
                    <a:p>
                      <a:pPr algn="ctr">
                        <a:lnSpc>
                          <a:spcPct val="115000"/>
                        </a:lnSpc>
                        <a:spcAft>
                          <a:spcPts val="0"/>
                        </a:spcAft>
                      </a:pPr>
                      <a:r>
                        <a:rPr lang="en-US" sz="1400" b="1"/>
                        <a:t>Group 1</a:t>
                      </a:r>
                    </a:p>
                    <a:p>
                      <a:pPr algn="ctr">
                        <a:lnSpc>
                          <a:spcPct val="115000"/>
                        </a:lnSpc>
                        <a:spcAft>
                          <a:spcPts val="0"/>
                        </a:spcAft>
                      </a:pPr>
                      <a:r>
                        <a:rPr lang="en-US" sz="1400" b="1"/>
                        <a:t>Paper version</a:t>
                      </a:r>
                      <a:endParaRPr lang="en-US" sz="1400" b="1">
                        <a:latin typeface="Calibri"/>
                        <a:ea typeface="Calibri"/>
                        <a:cs typeface="Times New Roman"/>
                      </a:endParaRPr>
                    </a:p>
                  </a:txBody>
                  <a:tcPr marL="63106" marR="63106" marT="0" marB="0" anchor="ctr"/>
                </a:tc>
                <a:tc hMerge="1">
                  <a:txBody>
                    <a:bodyPr/>
                    <a:lstStyle/>
                    <a:p>
                      <a:endParaRPr lang="en-US"/>
                    </a:p>
                  </a:txBody>
                  <a:tcPr/>
                </a:tc>
                <a:tc gridSpan="2">
                  <a:txBody>
                    <a:bodyPr/>
                    <a:lstStyle/>
                    <a:p>
                      <a:pPr algn="ctr">
                        <a:lnSpc>
                          <a:spcPct val="115000"/>
                        </a:lnSpc>
                        <a:spcAft>
                          <a:spcPts val="0"/>
                        </a:spcAft>
                      </a:pPr>
                      <a:r>
                        <a:rPr lang="en-US" sz="1400" b="1"/>
                        <a:t>Group 2</a:t>
                      </a:r>
                    </a:p>
                    <a:p>
                      <a:pPr algn="ctr">
                        <a:lnSpc>
                          <a:spcPct val="115000"/>
                        </a:lnSpc>
                        <a:spcAft>
                          <a:spcPts val="0"/>
                        </a:spcAft>
                      </a:pPr>
                      <a:r>
                        <a:rPr lang="en-US" sz="1400" b="1"/>
                        <a:t>Electronic version</a:t>
                      </a:r>
                      <a:endParaRPr lang="en-US" sz="1400" b="1">
                        <a:latin typeface="Calibri"/>
                        <a:ea typeface="Calibri"/>
                        <a:cs typeface="Times New Roman"/>
                      </a:endParaRPr>
                    </a:p>
                  </a:txBody>
                  <a:tcPr marL="63106" marR="63106" marT="0" marB="0" anchor="ctr"/>
                </a:tc>
                <a:tc hMerge="1">
                  <a:txBody>
                    <a:bodyPr/>
                    <a:lstStyle/>
                    <a:p>
                      <a:endParaRPr lang="en-US"/>
                    </a:p>
                  </a:txBody>
                  <a:tcPr/>
                </a:tc>
              </a:tr>
              <a:tr h="252301">
                <a:tc>
                  <a:txBody>
                    <a:bodyPr/>
                    <a:lstStyle/>
                    <a:p>
                      <a:pPr>
                        <a:lnSpc>
                          <a:spcPct val="115000"/>
                        </a:lnSpc>
                        <a:spcAft>
                          <a:spcPts val="0"/>
                        </a:spcAft>
                      </a:pPr>
                      <a:r>
                        <a:rPr lang="en-US" sz="1400" b="1"/>
                        <a:t>N</a:t>
                      </a:r>
                      <a:endParaRPr lang="en-US" sz="1400" b="1">
                        <a:latin typeface="Calibri"/>
                        <a:ea typeface="Calibri"/>
                        <a:cs typeface="Times New Roman"/>
                      </a:endParaRPr>
                    </a:p>
                  </a:txBody>
                  <a:tcPr marL="63106" marR="63106" marT="0" marB="0"/>
                </a:tc>
                <a:tc gridSpan="2">
                  <a:txBody>
                    <a:bodyPr/>
                    <a:lstStyle/>
                    <a:p>
                      <a:pPr algn="ctr">
                        <a:lnSpc>
                          <a:spcPct val="115000"/>
                        </a:lnSpc>
                        <a:spcAft>
                          <a:spcPts val="0"/>
                        </a:spcAft>
                      </a:pPr>
                      <a:r>
                        <a:rPr lang="en-US" sz="1400" b="1"/>
                        <a:t>119</a:t>
                      </a:r>
                      <a:endParaRPr lang="en-US" sz="1400" b="1">
                        <a:latin typeface="Calibri"/>
                        <a:ea typeface="Calibri"/>
                        <a:cs typeface="Times New Roman"/>
                      </a:endParaRPr>
                    </a:p>
                  </a:txBody>
                  <a:tcPr marL="63106" marR="63106" marT="0" marB="0"/>
                </a:tc>
                <a:tc hMerge="1">
                  <a:txBody>
                    <a:bodyPr/>
                    <a:lstStyle/>
                    <a:p>
                      <a:endParaRPr lang="en-US"/>
                    </a:p>
                  </a:txBody>
                  <a:tcPr/>
                </a:tc>
                <a:tc gridSpan="2">
                  <a:txBody>
                    <a:bodyPr/>
                    <a:lstStyle/>
                    <a:p>
                      <a:pPr algn="ctr">
                        <a:lnSpc>
                          <a:spcPct val="115000"/>
                        </a:lnSpc>
                        <a:spcAft>
                          <a:spcPts val="0"/>
                        </a:spcAft>
                      </a:pPr>
                      <a:r>
                        <a:rPr lang="en-US" sz="1400" b="1"/>
                        <a:t>119</a:t>
                      </a:r>
                      <a:endParaRPr lang="en-US" sz="1400" b="1">
                        <a:latin typeface="Calibri"/>
                        <a:ea typeface="Calibri"/>
                        <a:cs typeface="Times New Roman"/>
                      </a:endParaRPr>
                    </a:p>
                  </a:txBody>
                  <a:tcPr marL="63106" marR="63106" marT="0" marB="0"/>
                </a:tc>
                <a:tc hMerge="1">
                  <a:txBody>
                    <a:bodyPr/>
                    <a:lstStyle/>
                    <a:p>
                      <a:endParaRPr lang="en-US"/>
                    </a:p>
                  </a:txBody>
                  <a:tcPr/>
                </a:tc>
              </a:tr>
              <a:tr h="252301">
                <a:tc>
                  <a:txBody>
                    <a:bodyPr/>
                    <a:lstStyle/>
                    <a:p>
                      <a:pPr>
                        <a:lnSpc>
                          <a:spcPct val="115000"/>
                        </a:lnSpc>
                        <a:spcAft>
                          <a:spcPts val="0"/>
                        </a:spcAft>
                      </a:pPr>
                      <a:r>
                        <a:rPr lang="en-US" sz="1400" b="1"/>
                        <a:t>Age range </a:t>
                      </a:r>
                      <a:endParaRPr lang="en-US" sz="1400" b="1">
                        <a:latin typeface="Calibri"/>
                        <a:ea typeface="Calibri"/>
                        <a:cs typeface="Times New Roman"/>
                      </a:endParaRPr>
                    </a:p>
                  </a:txBody>
                  <a:tcPr marL="63106" marR="63106" marT="0" marB="0"/>
                </a:tc>
                <a:tc gridSpan="2">
                  <a:txBody>
                    <a:bodyPr/>
                    <a:lstStyle/>
                    <a:p>
                      <a:pPr algn="ctr">
                        <a:lnSpc>
                          <a:spcPct val="115000"/>
                        </a:lnSpc>
                        <a:spcAft>
                          <a:spcPts val="0"/>
                        </a:spcAft>
                      </a:pPr>
                      <a:r>
                        <a:rPr lang="en-US" sz="1400" b="1"/>
                        <a:t>16-45</a:t>
                      </a:r>
                      <a:endParaRPr lang="en-US" sz="1400" b="1">
                        <a:latin typeface="Calibri"/>
                        <a:ea typeface="Calibri"/>
                        <a:cs typeface="Times New Roman"/>
                      </a:endParaRPr>
                    </a:p>
                  </a:txBody>
                  <a:tcPr marL="63106" marR="63106" marT="0" marB="0"/>
                </a:tc>
                <a:tc hMerge="1">
                  <a:txBody>
                    <a:bodyPr/>
                    <a:lstStyle/>
                    <a:p>
                      <a:endParaRPr lang="en-US"/>
                    </a:p>
                  </a:txBody>
                  <a:tcPr/>
                </a:tc>
                <a:tc gridSpan="2">
                  <a:txBody>
                    <a:bodyPr/>
                    <a:lstStyle/>
                    <a:p>
                      <a:pPr algn="ctr">
                        <a:lnSpc>
                          <a:spcPct val="115000"/>
                        </a:lnSpc>
                        <a:spcAft>
                          <a:spcPts val="0"/>
                        </a:spcAft>
                      </a:pPr>
                      <a:r>
                        <a:rPr lang="en-US" sz="1400" b="1"/>
                        <a:t>16-48</a:t>
                      </a:r>
                      <a:endParaRPr lang="en-US" sz="1400" b="1">
                        <a:latin typeface="Calibri"/>
                        <a:ea typeface="Calibri"/>
                        <a:cs typeface="Times New Roman"/>
                      </a:endParaRPr>
                    </a:p>
                  </a:txBody>
                  <a:tcPr marL="63106" marR="63106" marT="0" marB="0"/>
                </a:tc>
                <a:tc hMerge="1">
                  <a:txBody>
                    <a:bodyPr/>
                    <a:lstStyle/>
                    <a:p>
                      <a:endParaRPr lang="en-US"/>
                    </a:p>
                  </a:txBody>
                  <a:tcPr/>
                </a:tc>
              </a:tr>
              <a:tr h="252301">
                <a:tc>
                  <a:txBody>
                    <a:bodyPr/>
                    <a:lstStyle/>
                    <a:p>
                      <a:pPr>
                        <a:lnSpc>
                          <a:spcPct val="115000"/>
                        </a:lnSpc>
                        <a:spcAft>
                          <a:spcPts val="0"/>
                        </a:spcAft>
                      </a:pPr>
                      <a:r>
                        <a:rPr lang="en-US" sz="1400" b="1"/>
                        <a:t>Age average </a:t>
                      </a:r>
                      <a:endParaRPr lang="en-US" sz="1400" b="1">
                        <a:latin typeface="Calibri"/>
                        <a:ea typeface="Calibri"/>
                        <a:cs typeface="Times New Roman"/>
                      </a:endParaRPr>
                    </a:p>
                  </a:txBody>
                  <a:tcPr marL="63106" marR="63106" marT="0" marB="0"/>
                </a:tc>
                <a:tc gridSpan="2">
                  <a:txBody>
                    <a:bodyPr/>
                    <a:lstStyle/>
                    <a:p>
                      <a:pPr algn="ctr">
                        <a:lnSpc>
                          <a:spcPct val="115000"/>
                        </a:lnSpc>
                        <a:spcAft>
                          <a:spcPts val="0"/>
                        </a:spcAft>
                      </a:pPr>
                      <a:r>
                        <a:rPr lang="en-US" sz="1400" b="1"/>
                        <a:t>23</a:t>
                      </a:r>
                      <a:endParaRPr lang="en-US" sz="1400" b="1">
                        <a:latin typeface="Calibri"/>
                        <a:ea typeface="Calibri"/>
                        <a:cs typeface="Times New Roman"/>
                      </a:endParaRPr>
                    </a:p>
                  </a:txBody>
                  <a:tcPr marL="63106" marR="63106" marT="0" marB="0"/>
                </a:tc>
                <a:tc hMerge="1">
                  <a:txBody>
                    <a:bodyPr/>
                    <a:lstStyle/>
                    <a:p>
                      <a:endParaRPr lang="en-US"/>
                    </a:p>
                  </a:txBody>
                  <a:tcPr/>
                </a:tc>
                <a:tc gridSpan="2">
                  <a:txBody>
                    <a:bodyPr/>
                    <a:lstStyle/>
                    <a:p>
                      <a:pPr algn="ctr">
                        <a:lnSpc>
                          <a:spcPct val="115000"/>
                        </a:lnSpc>
                        <a:spcAft>
                          <a:spcPts val="0"/>
                        </a:spcAft>
                      </a:pPr>
                      <a:r>
                        <a:rPr lang="en-US" sz="1400" b="1"/>
                        <a:t>26</a:t>
                      </a:r>
                      <a:endParaRPr lang="en-US" sz="1400" b="1">
                        <a:latin typeface="Calibri"/>
                        <a:ea typeface="Calibri"/>
                        <a:cs typeface="Times New Roman"/>
                      </a:endParaRPr>
                    </a:p>
                  </a:txBody>
                  <a:tcPr marL="63106" marR="63106" marT="0" marB="0"/>
                </a:tc>
                <a:tc hMerge="1">
                  <a:txBody>
                    <a:bodyPr/>
                    <a:lstStyle/>
                    <a:p>
                      <a:endParaRPr lang="en-US"/>
                    </a:p>
                  </a:txBody>
                  <a:tcPr/>
                </a:tc>
              </a:tr>
              <a:tr h="252301">
                <a:tc>
                  <a:txBody>
                    <a:bodyPr/>
                    <a:lstStyle/>
                    <a:p>
                      <a:pPr>
                        <a:lnSpc>
                          <a:spcPct val="115000"/>
                        </a:lnSpc>
                        <a:spcAft>
                          <a:spcPts val="0"/>
                        </a:spcAft>
                      </a:pPr>
                      <a:r>
                        <a:rPr lang="en-US" sz="1400" b="1"/>
                        <a:t>Men </a:t>
                      </a:r>
                      <a:endParaRPr lang="en-US" sz="1400" b="1">
                        <a:latin typeface="Calibri"/>
                        <a:ea typeface="Calibri"/>
                        <a:cs typeface="Times New Roman"/>
                      </a:endParaRPr>
                    </a:p>
                  </a:txBody>
                  <a:tcPr marL="63106" marR="63106" marT="0" marB="0"/>
                </a:tc>
                <a:tc gridSpan="2">
                  <a:txBody>
                    <a:bodyPr/>
                    <a:lstStyle/>
                    <a:p>
                      <a:pPr algn="ctr">
                        <a:lnSpc>
                          <a:spcPct val="115000"/>
                        </a:lnSpc>
                        <a:spcAft>
                          <a:spcPts val="0"/>
                        </a:spcAft>
                      </a:pPr>
                      <a:r>
                        <a:rPr lang="en-US" sz="1400" b="1"/>
                        <a:t>50.4%</a:t>
                      </a:r>
                      <a:endParaRPr lang="en-US" sz="1400" b="1">
                        <a:latin typeface="Calibri"/>
                        <a:ea typeface="Calibri"/>
                        <a:cs typeface="Times New Roman"/>
                      </a:endParaRPr>
                    </a:p>
                  </a:txBody>
                  <a:tcPr marL="63106" marR="63106" marT="0" marB="0"/>
                </a:tc>
                <a:tc hMerge="1">
                  <a:txBody>
                    <a:bodyPr/>
                    <a:lstStyle/>
                    <a:p>
                      <a:endParaRPr lang="en-US"/>
                    </a:p>
                  </a:txBody>
                  <a:tcPr/>
                </a:tc>
                <a:tc gridSpan="2">
                  <a:txBody>
                    <a:bodyPr/>
                    <a:lstStyle/>
                    <a:p>
                      <a:pPr algn="ctr">
                        <a:lnSpc>
                          <a:spcPct val="115000"/>
                        </a:lnSpc>
                        <a:spcAft>
                          <a:spcPts val="0"/>
                        </a:spcAft>
                      </a:pPr>
                      <a:r>
                        <a:rPr lang="en-US" sz="1400" b="1"/>
                        <a:t>31.1%</a:t>
                      </a:r>
                      <a:endParaRPr lang="en-US" sz="1400" b="1">
                        <a:latin typeface="Calibri"/>
                        <a:ea typeface="Calibri"/>
                        <a:cs typeface="Times New Roman"/>
                      </a:endParaRPr>
                    </a:p>
                  </a:txBody>
                  <a:tcPr marL="63106" marR="63106" marT="0" marB="0"/>
                </a:tc>
                <a:tc hMerge="1">
                  <a:txBody>
                    <a:bodyPr/>
                    <a:lstStyle/>
                    <a:p>
                      <a:endParaRPr lang="en-US"/>
                    </a:p>
                  </a:txBody>
                  <a:tcPr/>
                </a:tc>
              </a:tr>
              <a:tr h="252301">
                <a:tc>
                  <a:txBody>
                    <a:bodyPr/>
                    <a:lstStyle/>
                    <a:p>
                      <a:pPr>
                        <a:lnSpc>
                          <a:spcPct val="115000"/>
                        </a:lnSpc>
                        <a:spcAft>
                          <a:spcPts val="0"/>
                        </a:spcAft>
                      </a:pPr>
                      <a:r>
                        <a:rPr lang="en-US" sz="1400" b="1"/>
                        <a:t>Women</a:t>
                      </a:r>
                      <a:endParaRPr lang="en-US" sz="1400" b="1">
                        <a:latin typeface="Calibri"/>
                        <a:ea typeface="Calibri"/>
                        <a:cs typeface="Times New Roman"/>
                      </a:endParaRPr>
                    </a:p>
                  </a:txBody>
                  <a:tcPr marL="63106" marR="63106" marT="0" marB="0"/>
                </a:tc>
                <a:tc gridSpan="2">
                  <a:txBody>
                    <a:bodyPr/>
                    <a:lstStyle/>
                    <a:p>
                      <a:pPr algn="ctr">
                        <a:lnSpc>
                          <a:spcPct val="115000"/>
                        </a:lnSpc>
                        <a:spcAft>
                          <a:spcPts val="0"/>
                        </a:spcAft>
                      </a:pPr>
                      <a:r>
                        <a:rPr lang="en-US" sz="1400" b="1"/>
                        <a:t>49.6%</a:t>
                      </a:r>
                      <a:endParaRPr lang="en-US" sz="1400" b="1">
                        <a:latin typeface="Calibri"/>
                        <a:ea typeface="Calibri"/>
                        <a:cs typeface="Times New Roman"/>
                      </a:endParaRPr>
                    </a:p>
                  </a:txBody>
                  <a:tcPr marL="63106" marR="63106" marT="0" marB="0"/>
                </a:tc>
                <a:tc hMerge="1">
                  <a:txBody>
                    <a:bodyPr/>
                    <a:lstStyle/>
                    <a:p>
                      <a:endParaRPr lang="en-US"/>
                    </a:p>
                  </a:txBody>
                  <a:tcPr/>
                </a:tc>
                <a:tc gridSpan="2">
                  <a:txBody>
                    <a:bodyPr/>
                    <a:lstStyle/>
                    <a:p>
                      <a:pPr algn="ctr">
                        <a:lnSpc>
                          <a:spcPct val="115000"/>
                        </a:lnSpc>
                        <a:spcAft>
                          <a:spcPts val="0"/>
                        </a:spcAft>
                      </a:pPr>
                      <a:r>
                        <a:rPr lang="en-US" sz="1400" b="1"/>
                        <a:t>68.9%</a:t>
                      </a:r>
                      <a:endParaRPr lang="en-US" sz="1400" b="1">
                        <a:latin typeface="Calibri"/>
                        <a:ea typeface="Calibri"/>
                        <a:cs typeface="Times New Roman"/>
                      </a:endParaRPr>
                    </a:p>
                  </a:txBody>
                  <a:tcPr marL="63106" marR="63106" marT="0" marB="0"/>
                </a:tc>
                <a:tc hMerge="1">
                  <a:txBody>
                    <a:bodyPr/>
                    <a:lstStyle/>
                    <a:p>
                      <a:endParaRPr lang="en-US"/>
                    </a:p>
                  </a:txBody>
                  <a:tcPr/>
                </a:tc>
              </a:tr>
              <a:tr h="529832">
                <a:tc>
                  <a:txBody>
                    <a:bodyPr/>
                    <a:lstStyle/>
                    <a:p>
                      <a:pPr>
                        <a:lnSpc>
                          <a:spcPct val="115000"/>
                        </a:lnSpc>
                        <a:spcAft>
                          <a:spcPts val="0"/>
                        </a:spcAft>
                      </a:pPr>
                      <a:endParaRPr lang="en-US" sz="1400" b="1"/>
                    </a:p>
                    <a:p>
                      <a:pPr>
                        <a:lnSpc>
                          <a:spcPct val="115000"/>
                        </a:lnSpc>
                        <a:spcAft>
                          <a:spcPts val="0"/>
                        </a:spcAft>
                      </a:pPr>
                      <a:r>
                        <a:rPr lang="es-MX" sz="1400" b="1"/>
                        <a:t>Level of education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n-US" sz="1400" b="1"/>
                        <a:t>Frequency</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n-US" sz="1400" b="1"/>
                        <a:t>Percentage</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n-US" sz="1400" b="1"/>
                        <a:t>Frequency</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n-US" sz="1400" b="1"/>
                        <a:t>Percentage</a:t>
                      </a:r>
                      <a:endParaRPr lang="en-US" sz="1400" b="1">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Elementary</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1</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0.8%</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67915" algn="ctr"/>
                        </a:tabLst>
                      </a:pPr>
                      <a:r>
                        <a:rPr lang="es-MX" sz="1400" b="1"/>
                        <a:t>1</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67915" algn="ctr"/>
                        </a:tabLst>
                      </a:pPr>
                      <a:r>
                        <a:rPr lang="es-MX" sz="1400" b="1"/>
                        <a:t>0.8%</a:t>
                      </a:r>
                      <a:endParaRPr lang="en-US" sz="1400" b="1">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Middle School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14</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11.8%</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1</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0.8%</a:t>
                      </a:r>
                      <a:endParaRPr lang="en-US" sz="1400" b="1">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High School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67915" algn="ctr"/>
                        </a:tabLst>
                      </a:pPr>
                      <a:r>
                        <a:rPr lang="es-MX" sz="1400" b="1"/>
                        <a:t>35</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67915" algn="ctr"/>
                        </a:tabLst>
                      </a:pPr>
                      <a:r>
                        <a:rPr lang="es-MX" sz="1400" b="1"/>
                        <a:t>29.4%</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17</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14.3%</a:t>
                      </a:r>
                      <a:endParaRPr lang="en-US" sz="1400" b="1">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Undergraduate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67915" algn="ctr"/>
                        </a:tabLst>
                      </a:pPr>
                      <a:r>
                        <a:rPr lang="es-MX" sz="1400" b="1"/>
                        <a:t>64</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67915" algn="ctr"/>
                        </a:tabLst>
                      </a:pPr>
                      <a:r>
                        <a:rPr lang="es-MX" sz="1400" b="1" dirty="0"/>
                        <a:t>53.8%</a:t>
                      </a:r>
                      <a:endParaRPr lang="en-US" sz="1400" b="1" dirty="0">
                        <a:latin typeface="Calibri"/>
                        <a:ea typeface="Calibri"/>
                        <a:cs typeface="Times New Roman"/>
                      </a:endParaRPr>
                    </a:p>
                  </a:txBody>
                  <a:tcPr marL="63106" marR="63106" marT="0" marB="0"/>
                </a:tc>
                <a:tc>
                  <a:txBody>
                    <a:bodyPr/>
                    <a:lstStyle/>
                    <a:p>
                      <a:pPr algn="ctr">
                        <a:lnSpc>
                          <a:spcPct val="115000"/>
                        </a:lnSpc>
                        <a:spcAft>
                          <a:spcPts val="0"/>
                        </a:spcAft>
                      </a:pPr>
                      <a:r>
                        <a:rPr lang="es-MX" sz="1400" b="1"/>
                        <a:t>89</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74.8%</a:t>
                      </a:r>
                      <a:endParaRPr lang="en-US" sz="1400" b="1">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Postgraduate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67915" algn="ctr"/>
                        </a:tabLst>
                      </a:pPr>
                      <a:r>
                        <a:rPr lang="es-MX" sz="1400" b="1"/>
                        <a:t>2</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67915" algn="ctr"/>
                        </a:tabLst>
                      </a:pPr>
                      <a:r>
                        <a:rPr lang="es-MX" sz="1400" b="1" dirty="0"/>
                        <a:t>1.7%</a:t>
                      </a:r>
                      <a:endParaRPr lang="en-US" sz="1400" b="1" dirty="0">
                        <a:latin typeface="Calibri"/>
                        <a:ea typeface="Calibri"/>
                        <a:cs typeface="Times New Roman"/>
                      </a:endParaRPr>
                    </a:p>
                  </a:txBody>
                  <a:tcPr marL="63106" marR="63106" marT="0" marB="0"/>
                </a:tc>
                <a:tc>
                  <a:txBody>
                    <a:bodyPr/>
                    <a:lstStyle/>
                    <a:p>
                      <a:pPr algn="ctr">
                        <a:lnSpc>
                          <a:spcPct val="115000"/>
                        </a:lnSpc>
                        <a:spcAft>
                          <a:spcPts val="0"/>
                        </a:spcAft>
                      </a:pPr>
                      <a:r>
                        <a:rPr lang="es-MX" sz="1400" b="1"/>
                        <a:t>11</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9.2%</a:t>
                      </a:r>
                      <a:endParaRPr lang="en-US" sz="1400" b="1">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Not answered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67915" algn="ctr"/>
                        </a:tabLst>
                      </a:pPr>
                      <a:r>
                        <a:rPr lang="es-MX" sz="1400" b="1"/>
                        <a:t>3</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67915" algn="ctr"/>
                        </a:tabLst>
                      </a:pPr>
                      <a:r>
                        <a:rPr lang="es-MX" sz="1400" b="1" dirty="0"/>
                        <a:t>2.5%</a:t>
                      </a:r>
                      <a:endParaRPr lang="en-US" sz="1400" b="1" dirty="0">
                        <a:latin typeface="Calibri"/>
                        <a:ea typeface="Calibri"/>
                        <a:cs typeface="Times New Roman"/>
                      </a:endParaRPr>
                    </a:p>
                  </a:txBody>
                  <a:tcPr marL="63106" marR="63106" marT="0" marB="0"/>
                </a:tc>
                <a:tc>
                  <a:txBody>
                    <a:bodyPr/>
                    <a:lstStyle/>
                    <a:p>
                      <a:pPr algn="ctr">
                        <a:lnSpc>
                          <a:spcPct val="115000"/>
                        </a:lnSpc>
                        <a:spcAft>
                          <a:spcPts val="0"/>
                        </a:spcAft>
                      </a:pPr>
                      <a:r>
                        <a:rPr lang="es-MX" sz="1400" b="1"/>
                        <a:t>----</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a:t>
                      </a:r>
                      <a:endParaRPr lang="en-US" sz="1400" b="1">
                        <a:latin typeface="Calibri"/>
                        <a:ea typeface="Calibri"/>
                        <a:cs typeface="Times New Roman"/>
                      </a:endParaRPr>
                    </a:p>
                  </a:txBody>
                  <a:tcPr marL="63106" marR="63106" marT="0" marB="0"/>
                </a:tc>
              </a:tr>
              <a:tr h="252301">
                <a:tc>
                  <a:txBody>
                    <a:bodyPr/>
                    <a:lstStyle/>
                    <a:p>
                      <a:pPr>
                        <a:lnSpc>
                          <a:spcPct val="115000"/>
                        </a:lnSpc>
                        <a:spcAft>
                          <a:spcPts val="0"/>
                        </a:spcAft>
                      </a:pPr>
                      <a:r>
                        <a:rPr lang="en-US" sz="1400" b="1"/>
                        <a:t>Profession </a:t>
                      </a:r>
                      <a:endParaRPr lang="en-US" sz="1400" b="1">
                        <a:latin typeface="Calibri"/>
                        <a:ea typeface="Calibri"/>
                        <a:cs typeface="Times New Roman"/>
                      </a:endParaRPr>
                    </a:p>
                  </a:txBody>
                  <a:tcPr marL="63106" marR="63106" marT="0" marB="0"/>
                </a:tc>
                <a:tc gridSpan="2">
                  <a:txBody>
                    <a:bodyPr/>
                    <a:lstStyle/>
                    <a:p>
                      <a:pPr algn="ctr">
                        <a:lnSpc>
                          <a:spcPct val="115000"/>
                        </a:lnSpc>
                        <a:spcAft>
                          <a:spcPts val="0"/>
                        </a:spcAft>
                        <a:tabLst>
                          <a:tab pos="2331720" algn="ctr"/>
                        </a:tabLst>
                      </a:pPr>
                      <a:endParaRPr lang="es-MX" sz="1400" b="1">
                        <a:solidFill>
                          <a:srgbClr val="000000"/>
                        </a:solidFill>
                        <a:latin typeface="Calibri"/>
                        <a:ea typeface="Calibri"/>
                        <a:cs typeface="Arial"/>
                      </a:endParaRPr>
                    </a:p>
                  </a:txBody>
                  <a:tcPr marL="63106" marR="63106" marT="0" marB="0"/>
                </a:tc>
                <a:tc hMerge="1">
                  <a:txBody>
                    <a:bodyPr/>
                    <a:lstStyle/>
                    <a:p>
                      <a:endParaRPr lang="en-US"/>
                    </a:p>
                  </a:txBody>
                  <a:tcPr/>
                </a:tc>
                <a:tc gridSpan="2">
                  <a:txBody>
                    <a:bodyPr/>
                    <a:lstStyle/>
                    <a:p>
                      <a:pPr algn="ctr">
                        <a:lnSpc>
                          <a:spcPct val="115000"/>
                        </a:lnSpc>
                        <a:spcAft>
                          <a:spcPts val="0"/>
                        </a:spcAft>
                      </a:pPr>
                      <a:endParaRPr lang="es-MX" sz="1400" b="1">
                        <a:solidFill>
                          <a:srgbClr val="000000"/>
                        </a:solidFill>
                        <a:latin typeface="Calibri"/>
                        <a:ea typeface="Calibri"/>
                        <a:cs typeface="Arial"/>
                      </a:endParaRPr>
                    </a:p>
                  </a:txBody>
                  <a:tcPr marL="63106" marR="63106" marT="0" marB="0"/>
                </a:tc>
                <a:tc hMerge="1">
                  <a:txBody>
                    <a:bodyPr/>
                    <a:lstStyle/>
                    <a:p>
                      <a:endParaRPr lang="en-US"/>
                    </a:p>
                  </a:txBody>
                  <a:tcPr/>
                </a:tc>
              </a:tr>
              <a:tr h="252301">
                <a:tc>
                  <a:txBody>
                    <a:bodyPr/>
                    <a:lstStyle/>
                    <a:p>
                      <a:pPr algn="r">
                        <a:lnSpc>
                          <a:spcPct val="115000"/>
                        </a:lnSpc>
                        <a:spcAft>
                          <a:spcPts val="0"/>
                        </a:spcAft>
                      </a:pPr>
                      <a:r>
                        <a:rPr lang="en-US" sz="1400" b="1"/>
                        <a:t>Student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76</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63.9%</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27</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22.5%</a:t>
                      </a:r>
                      <a:endParaRPr lang="en-US" sz="1400" b="1">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Employee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38</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31.9%</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93</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75.5%</a:t>
                      </a:r>
                      <a:endParaRPr lang="en-US" sz="1400" b="1">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Not answered</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5</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4.2%</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dirty="0"/>
                        <a:t>---</a:t>
                      </a:r>
                      <a:endParaRPr lang="en-US" sz="1400" b="1" dirty="0">
                        <a:latin typeface="Calibri"/>
                        <a:ea typeface="Calibri"/>
                        <a:cs typeface="Times New Roman"/>
                      </a:endParaRPr>
                    </a:p>
                  </a:txBody>
                  <a:tcPr marL="63106" marR="63106" marT="0" marB="0"/>
                </a:tc>
                <a:tc>
                  <a:txBody>
                    <a:bodyPr/>
                    <a:lstStyle/>
                    <a:p>
                      <a:pPr algn="ctr">
                        <a:lnSpc>
                          <a:spcPct val="115000"/>
                        </a:lnSpc>
                        <a:spcAft>
                          <a:spcPts val="0"/>
                        </a:spcAft>
                      </a:pPr>
                      <a:r>
                        <a:rPr lang="es-MX" sz="1400" b="1"/>
                        <a:t>---</a:t>
                      </a:r>
                      <a:endParaRPr lang="en-US" sz="1400" b="1">
                        <a:latin typeface="Calibri"/>
                        <a:ea typeface="Calibri"/>
                        <a:cs typeface="Times New Roman"/>
                      </a:endParaRPr>
                    </a:p>
                  </a:txBody>
                  <a:tcPr marL="63106" marR="63106" marT="0" marB="0"/>
                </a:tc>
              </a:tr>
              <a:tr h="277531">
                <a:tc>
                  <a:txBody>
                    <a:bodyPr/>
                    <a:lstStyle/>
                    <a:p>
                      <a:pPr>
                        <a:lnSpc>
                          <a:spcPct val="115000"/>
                        </a:lnSpc>
                        <a:spcAft>
                          <a:spcPts val="0"/>
                        </a:spcAft>
                      </a:pPr>
                      <a:r>
                        <a:rPr lang="en-US" sz="1400" b="1"/>
                        <a:t>Marital Status</a:t>
                      </a:r>
                      <a:endParaRPr lang="en-US" sz="1400" b="1">
                        <a:latin typeface="Calibri"/>
                        <a:ea typeface="Calibri"/>
                        <a:cs typeface="Times New Roman"/>
                      </a:endParaRPr>
                    </a:p>
                  </a:txBody>
                  <a:tcPr marL="63106" marR="63106" marT="0" marB="0"/>
                </a:tc>
                <a:tc gridSpan="2">
                  <a:txBody>
                    <a:bodyPr/>
                    <a:lstStyle/>
                    <a:p>
                      <a:pPr>
                        <a:lnSpc>
                          <a:spcPct val="115000"/>
                        </a:lnSpc>
                        <a:spcAft>
                          <a:spcPts val="0"/>
                        </a:spcAft>
                        <a:tabLst>
                          <a:tab pos="2331720" algn="ctr"/>
                        </a:tabLst>
                      </a:pPr>
                      <a:endParaRPr lang="en-US" sz="1400" b="1">
                        <a:latin typeface="Calibri"/>
                        <a:ea typeface="Calibri"/>
                        <a:cs typeface="Times New Roman"/>
                      </a:endParaRPr>
                    </a:p>
                  </a:txBody>
                  <a:tcPr marL="63106" marR="63106" marT="0" marB="0"/>
                </a:tc>
                <a:tc hMerge="1">
                  <a:txBody>
                    <a:bodyPr/>
                    <a:lstStyle/>
                    <a:p>
                      <a:endParaRPr lang="en-US"/>
                    </a:p>
                  </a:txBody>
                  <a:tcPr/>
                </a:tc>
                <a:tc gridSpan="2">
                  <a:txBody>
                    <a:bodyPr/>
                    <a:lstStyle/>
                    <a:p>
                      <a:pPr>
                        <a:lnSpc>
                          <a:spcPct val="115000"/>
                        </a:lnSpc>
                        <a:spcAft>
                          <a:spcPts val="0"/>
                        </a:spcAft>
                      </a:pPr>
                      <a:endParaRPr lang="en-US" sz="1400" b="1">
                        <a:latin typeface="Calibri"/>
                        <a:ea typeface="Calibri"/>
                        <a:cs typeface="Times New Roman"/>
                      </a:endParaRPr>
                    </a:p>
                  </a:txBody>
                  <a:tcPr marL="63106" marR="63106" marT="0" marB="0"/>
                </a:tc>
                <a:tc hMerge="1">
                  <a:txBody>
                    <a:bodyPr/>
                    <a:lstStyle/>
                    <a:p>
                      <a:endParaRPr lang="en-US"/>
                    </a:p>
                  </a:txBody>
                  <a:tcPr/>
                </a:tc>
              </a:tr>
              <a:tr h="252301">
                <a:tc>
                  <a:txBody>
                    <a:bodyPr/>
                    <a:lstStyle/>
                    <a:p>
                      <a:pPr algn="r">
                        <a:lnSpc>
                          <a:spcPct val="115000"/>
                        </a:lnSpc>
                        <a:spcAft>
                          <a:spcPts val="0"/>
                        </a:spcAft>
                      </a:pPr>
                      <a:r>
                        <a:rPr lang="es-MX" sz="1400" b="1"/>
                        <a:t>Single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101</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84%</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92</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77.3%</a:t>
                      </a:r>
                      <a:endParaRPr lang="en-US" sz="1400" b="1">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Married</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12</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10.1%</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16</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dirty="0"/>
                        <a:t>13.4%</a:t>
                      </a:r>
                      <a:endParaRPr lang="en-US" sz="1400" b="1" dirty="0">
                        <a:latin typeface="Calibri"/>
                        <a:ea typeface="Calibri"/>
                        <a:cs typeface="Times New Roman"/>
                      </a:endParaRPr>
                    </a:p>
                  </a:txBody>
                  <a:tcPr marL="63106" marR="63106" marT="0" marB="0"/>
                </a:tc>
              </a:tr>
              <a:tr h="252301">
                <a:tc>
                  <a:txBody>
                    <a:bodyPr/>
                    <a:lstStyle/>
                    <a:p>
                      <a:pPr algn="r">
                        <a:lnSpc>
                          <a:spcPct val="115000"/>
                        </a:lnSpc>
                        <a:spcAft>
                          <a:spcPts val="0"/>
                        </a:spcAft>
                      </a:pPr>
                      <a:r>
                        <a:rPr lang="es-MX" sz="1400" b="1"/>
                        <a:t>Cohabitation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3</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2.5%</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10</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8.4%</a:t>
                      </a:r>
                      <a:endParaRPr lang="en-US" sz="1400" b="1">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Divorced </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2</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1.7%</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1</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dirty="0"/>
                        <a:t>0.8%</a:t>
                      </a:r>
                      <a:endParaRPr lang="en-US" sz="1400" b="1" dirty="0">
                        <a:latin typeface="Calibri"/>
                        <a:ea typeface="Calibri"/>
                        <a:cs typeface="Times New Roman"/>
                      </a:endParaRPr>
                    </a:p>
                  </a:txBody>
                  <a:tcPr marL="63106" marR="63106" marT="0" marB="0"/>
                </a:tc>
              </a:tr>
              <a:tr h="252301">
                <a:tc>
                  <a:txBody>
                    <a:bodyPr/>
                    <a:lstStyle/>
                    <a:p>
                      <a:pPr algn="r">
                        <a:lnSpc>
                          <a:spcPct val="115000"/>
                        </a:lnSpc>
                        <a:spcAft>
                          <a:spcPts val="0"/>
                        </a:spcAft>
                      </a:pPr>
                      <a:r>
                        <a:rPr lang="en-US" sz="1400" b="1"/>
                        <a:t>Not answered</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1</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tabLst>
                          <a:tab pos="2331720" algn="ctr"/>
                        </a:tabLst>
                      </a:pPr>
                      <a:r>
                        <a:rPr lang="es-MX" sz="1400" b="1"/>
                        <a:t>0.8%</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a:t>--</a:t>
                      </a:r>
                      <a:endParaRPr lang="en-US" sz="1400" b="1">
                        <a:latin typeface="Calibri"/>
                        <a:ea typeface="Calibri"/>
                        <a:cs typeface="Times New Roman"/>
                      </a:endParaRPr>
                    </a:p>
                  </a:txBody>
                  <a:tcPr marL="63106" marR="63106" marT="0" marB="0"/>
                </a:tc>
                <a:tc>
                  <a:txBody>
                    <a:bodyPr/>
                    <a:lstStyle/>
                    <a:p>
                      <a:pPr algn="ctr">
                        <a:lnSpc>
                          <a:spcPct val="115000"/>
                        </a:lnSpc>
                        <a:spcAft>
                          <a:spcPts val="0"/>
                        </a:spcAft>
                      </a:pPr>
                      <a:r>
                        <a:rPr lang="es-MX" sz="1400" b="1" dirty="0"/>
                        <a:t>----</a:t>
                      </a:r>
                      <a:endParaRPr lang="en-US" sz="1400" b="1" dirty="0">
                        <a:latin typeface="Calibri"/>
                        <a:ea typeface="Calibri"/>
                        <a:cs typeface="Times New Roman"/>
                      </a:endParaRPr>
                    </a:p>
                  </a:txBody>
                  <a:tcPr marL="63106" marR="63106" marT="0" marB="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76" y="-500090"/>
            <a:ext cx="7772400" cy="1362456"/>
          </a:xfrm>
        </p:spPr>
        <p:txBody>
          <a:bodyPr/>
          <a:lstStyle/>
          <a:p>
            <a:pPr algn="ctr"/>
            <a:r>
              <a:rPr lang="en-US" dirty="0" smtClean="0">
                <a:solidFill>
                  <a:schemeClr val="tx1"/>
                </a:solidFill>
              </a:rPr>
              <a:t>Reliability</a:t>
            </a:r>
            <a:r>
              <a:rPr lang="es-MX" dirty="0" smtClean="0"/>
              <a:t> and </a:t>
            </a:r>
            <a:r>
              <a:rPr lang="es-MX" dirty="0" err="1" smtClean="0"/>
              <a:t>Validity</a:t>
            </a:r>
            <a:endParaRPr lang="en-US" dirty="0"/>
          </a:p>
        </p:txBody>
      </p:sp>
      <p:sp>
        <p:nvSpPr>
          <p:cNvPr id="3" name="2 Marcador de texto"/>
          <p:cNvSpPr>
            <a:spLocks noGrp="1"/>
          </p:cNvSpPr>
          <p:nvPr>
            <p:ph type="body" idx="1"/>
          </p:nvPr>
        </p:nvSpPr>
        <p:spPr>
          <a:xfrm>
            <a:off x="785786" y="781041"/>
            <a:ext cx="7772400" cy="576257"/>
          </a:xfrm>
        </p:spPr>
        <p:txBody>
          <a:bodyPr/>
          <a:lstStyle/>
          <a:p>
            <a:pPr algn="ctr"/>
            <a:r>
              <a:rPr lang="en-US" b="1" dirty="0" smtClean="0">
                <a:effectLst>
                  <a:outerShdw blurRad="38100" dist="38100" dir="2700000" algn="tl">
                    <a:srgbClr val="000000">
                      <a:alpha val="43137"/>
                    </a:srgbClr>
                  </a:outerShdw>
                </a:effectLst>
              </a:rPr>
              <a:t>Measurable properties internationality accepted</a:t>
            </a:r>
            <a:endParaRPr lang="en-US" dirty="0">
              <a:effectLst>
                <a:outerShdw blurRad="38100" dist="38100" dir="2700000" algn="tl">
                  <a:srgbClr val="000000">
                    <a:alpha val="43137"/>
                  </a:srgbClr>
                </a:outerShdw>
              </a:effectLst>
            </a:endParaRPr>
          </a:p>
        </p:txBody>
      </p:sp>
      <p:graphicFrame>
        <p:nvGraphicFramePr>
          <p:cNvPr id="4" name="3 Tabla"/>
          <p:cNvGraphicFramePr>
            <a:graphicFrameLocks noGrp="1"/>
          </p:cNvGraphicFramePr>
          <p:nvPr/>
        </p:nvGraphicFramePr>
        <p:xfrm>
          <a:off x="571472" y="1363061"/>
          <a:ext cx="7786742" cy="5137773"/>
        </p:xfrm>
        <a:graphic>
          <a:graphicData uri="http://schemas.openxmlformats.org/drawingml/2006/table">
            <a:tbl>
              <a:tblPr>
                <a:tableStyleId>{08FB837D-C827-4EFA-A057-4D05807E0F7C}</a:tableStyleId>
              </a:tblPr>
              <a:tblGrid>
                <a:gridCol w="5500726"/>
                <a:gridCol w="1152024"/>
                <a:gridCol w="1133992"/>
              </a:tblGrid>
              <a:tr h="336694">
                <a:tc>
                  <a:txBody>
                    <a:bodyPr/>
                    <a:lstStyle/>
                    <a:p>
                      <a:pPr algn="ctr">
                        <a:lnSpc>
                          <a:spcPct val="115000"/>
                        </a:lnSpc>
                        <a:spcAft>
                          <a:spcPts val="0"/>
                        </a:spcAft>
                      </a:pPr>
                      <a:r>
                        <a:rPr lang="en-US" sz="1050" dirty="0"/>
                        <a:t>Components</a:t>
                      </a:r>
                      <a:endParaRPr lang="en-US" sz="105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050"/>
                        <a:t>% variation explained</a:t>
                      </a:r>
                      <a:endParaRPr lang="en-US" sz="105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050"/>
                        <a:t>Alfa Cronbach’s Coefficient</a:t>
                      </a:r>
                      <a:endParaRPr lang="en-US" sz="1050">
                        <a:solidFill>
                          <a:schemeClr val="tx1">
                            <a:lumMod val="95000"/>
                          </a:schemeClr>
                        </a:solidFill>
                        <a:latin typeface="Calibri"/>
                        <a:ea typeface="Calibri"/>
                        <a:cs typeface="Times New Roman"/>
                      </a:endParaRPr>
                    </a:p>
                  </a:txBody>
                  <a:tcPr marL="54837" marR="54837" marT="0" marB="0" anchor="ctr"/>
                </a:tc>
              </a:tr>
              <a:tr h="234810">
                <a:tc>
                  <a:txBody>
                    <a:bodyPr/>
                    <a:lstStyle/>
                    <a:p>
                      <a:pPr>
                        <a:lnSpc>
                          <a:spcPct val="115000"/>
                        </a:lnSpc>
                        <a:spcAft>
                          <a:spcPts val="0"/>
                        </a:spcAft>
                      </a:pPr>
                      <a:r>
                        <a:rPr lang="en-US" sz="1200" b="1" dirty="0">
                          <a:effectLst>
                            <a:outerShdw blurRad="38100" dist="38100" dir="2700000" algn="tl">
                              <a:srgbClr val="000000">
                                <a:alpha val="43137"/>
                              </a:srgbClr>
                            </a:outerShdw>
                          </a:effectLst>
                        </a:rPr>
                        <a:t>Group 1 (paper version</a:t>
                      </a:r>
                      <a:r>
                        <a:rPr lang="en-US" sz="1200" b="1" dirty="0" smtClean="0">
                          <a:effectLst>
                            <a:outerShdw blurRad="38100" dist="38100" dir="2700000" algn="tl">
                              <a:srgbClr val="000000">
                                <a:alpha val="43137"/>
                              </a:srgbClr>
                            </a:outerShdw>
                          </a:effectLst>
                        </a:rPr>
                        <a:t>)</a:t>
                      </a:r>
                    </a:p>
                  </a:txBody>
                  <a:tcPr marL="54837" marR="54837" marT="0" marB="0"/>
                </a:tc>
                <a:tc>
                  <a:txBody>
                    <a:bodyPr/>
                    <a:lstStyle/>
                    <a:p>
                      <a:endParaRPr lang="en-US"/>
                    </a:p>
                  </a:txBody>
                  <a:tcPr marL="54837" marR="54837" marT="0" marB="0" anchor="ctr"/>
                </a:tc>
                <a:tc>
                  <a:txBody>
                    <a:bodyPr/>
                    <a:lstStyle/>
                    <a:p>
                      <a:endParaRPr lang="en-US" dirty="0"/>
                    </a:p>
                  </a:txBody>
                  <a:tcPr marL="54837" marR="54837" marT="0" marB="0" anchor="ctr"/>
                </a:tc>
              </a:tr>
              <a:tr h="24624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t>Factor 1. Social competencies level (4 situations/4 people)</a:t>
                      </a:r>
                    </a:p>
                  </a:txBody>
                  <a:tcPr marL="54837" marR="54837" marT="0" marB="0"/>
                </a:tc>
                <a:tc>
                  <a:txBody>
                    <a:bodyPr/>
                    <a:lstStyle/>
                    <a:p>
                      <a:pPr algn="ctr">
                        <a:lnSpc>
                          <a:spcPct val="115000"/>
                        </a:lnSpc>
                        <a:spcAft>
                          <a:spcPts val="0"/>
                        </a:spcAft>
                      </a:pPr>
                      <a:r>
                        <a:rPr lang="en-US" sz="1200" dirty="0"/>
                        <a:t>25.2</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0.923</a:t>
                      </a:r>
                      <a:endParaRPr lang="en-US" sz="1200" dirty="0">
                        <a:solidFill>
                          <a:schemeClr val="tx1">
                            <a:lumMod val="95000"/>
                          </a:schemeClr>
                        </a:solidFill>
                        <a:latin typeface="Calibri"/>
                        <a:ea typeface="Calibri"/>
                        <a:cs typeface="Times New Roman"/>
                      </a:endParaRPr>
                    </a:p>
                  </a:txBody>
                  <a:tcPr marL="54837" marR="54837" marT="0" marB="0" anchor="ctr"/>
                </a:tc>
              </a:tr>
              <a:tr h="254400">
                <a:tc>
                  <a:txBody>
                    <a:bodyPr/>
                    <a:lstStyle/>
                    <a:p>
                      <a:pPr>
                        <a:lnSpc>
                          <a:spcPct val="115000"/>
                        </a:lnSpc>
                        <a:spcAft>
                          <a:spcPts val="0"/>
                        </a:spcAft>
                      </a:pPr>
                      <a:r>
                        <a:rPr lang="en-US" sz="1200"/>
                        <a:t>Factor 2. Specific preventive behaviors (3 people /3 situations /1 morphology)</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dirty="0"/>
                        <a:t>8.5</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a:t>0.868</a:t>
                      </a:r>
                      <a:endParaRPr lang="en-US" sz="1200">
                        <a:solidFill>
                          <a:schemeClr val="tx1">
                            <a:lumMod val="95000"/>
                          </a:schemeClr>
                        </a:solidFill>
                        <a:latin typeface="Calibri"/>
                        <a:ea typeface="Calibri"/>
                        <a:cs typeface="Times New Roman"/>
                      </a:endParaRPr>
                    </a:p>
                  </a:txBody>
                  <a:tcPr marL="54837" marR="54837" marT="0" marB="0" anchor="ctr"/>
                </a:tc>
              </a:tr>
              <a:tr h="214314">
                <a:tc>
                  <a:txBody>
                    <a:bodyPr/>
                    <a:lstStyle/>
                    <a:p>
                      <a:pPr>
                        <a:lnSpc>
                          <a:spcPct val="115000"/>
                        </a:lnSpc>
                        <a:spcAft>
                          <a:spcPts val="0"/>
                        </a:spcAft>
                      </a:pPr>
                      <a:r>
                        <a:rPr lang="en-US" sz="1200" dirty="0"/>
                        <a:t>Factor 3. Particular preventive behavior (Condom use, 2 people/2 situations)</a:t>
                      </a:r>
                      <a:endParaRPr lang="en-US" sz="1200" dirty="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dirty="0"/>
                        <a:t>6.2</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0.864</a:t>
                      </a:r>
                      <a:endParaRPr lang="en-US" sz="1200" dirty="0">
                        <a:solidFill>
                          <a:schemeClr val="tx1">
                            <a:lumMod val="95000"/>
                          </a:schemeClr>
                        </a:solidFill>
                        <a:latin typeface="Calibri"/>
                        <a:ea typeface="Calibri"/>
                        <a:cs typeface="Times New Roman"/>
                      </a:endParaRPr>
                    </a:p>
                  </a:txBody>
                  <a:tcPr marL="54837" marR="54837" marT="0" marB="0" anchor="ctr"/>
                </a:tc>
              </a:tr>
              <a:tr h="168346">
                <a:tc>
                  <a:txBody>
                    <a:bodyPr/>
                    <a:lstStyle/>
                    <a:p>
                      <a:pPr>
                        <a:lnSpc>
                          <a:spcPct val="115000"/>
                        </a:lnSpc>
                        <a:spcAft>
                          <a:spcPts val="0"/>
                        </a:spcAft>
                      </a:pPr>
                      <a:r>
                        <a:rPr lang="en-US" sz="1200"/>
                        <a:t>Factor 4. Couple (3 morphology/ 2 people)</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dirty="0"/>
                        <a:t>5</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0.747</a:t>
                      </a:r>
                      <a:endParaRPr lang="en-US" sz="1200" dirty="0">
                        <a:solidFill>
                          <a:schemeClr val="tx1">
                            <a:lumMod val="95000"/>
                          </a:schemeClr>
                        </a:solidFill>
                        <a:latin typeface="Calibri"/>
                        <a:ea typeface="Calibri"/>
                        <a:cs typeface="Times New Roman"/>
                      </a:endParaRPr>
                    </a:p>
                  </a:txBody>
                  <a:tcPr marL="54837" marR="54837" marT="0" marB="0" anchor="ctr"/>
                </a:tc>
              </a:tr>
              <a:tr h="168346">
                <a:tc>
                  <a:txBody>
                    <a:bodyPr/>
                    <a:lstStyle/>
                    <a:p>
                      <a:pPr>
                        <a:lnSpc>
                          <a:spcPct val="115000"/>
                        </a:lnSpc>
                        <a:spcAft>
                          <a:spcPts val="0"/>
                        </a:spcAft>
                      </a:pPr>
                      <a:r>
                        <a:rPr lang="en-US" sz="1200"/>
                        <a:t>Factor 5. Social Competencies (4 consequences) </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dirty="0"/>
                        <a:t>4.6</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0.924</a:t>
                      </a:r>
                      <a:endParaRPr lang="en-US" sz="1200" dirty="0">
                        <a:solidFill>
                          <a:schemeClr val="tx1">
                            <a:lumMod val="95000"/>
                          </a:schemeClr>
                        </a:solidFill>
                        <a:latin typeface="Calibri"/>
                        <a:ea typeface="Calibri"/>
                        <a:cs typeface="Times New Roman"/>
                      </a:endParaRPr>
                    </a:p>
                  </a:txBody>
                  <a:tcPr marL="54837" marR="54837" marT="0" marB="0" anchor="ctr"/>
                </a:tc>
              </a:tr>
              <a:tr h="203458">
                <a:tc>
                  <a:txBody>
                    <a:bodyPr/>
                    <a:lstStyle/>
                    <a:p>
                      <a:pPr>
                        <a:lnSpc>
                          <a:spcPct val="115000"/>
                        </a:lnSpc>
                        <a:spcAft>
                          <a:spcPts val="0"/>
                        </a:spcAft>
                      </a:pPr>
                      <a:r>
                        <a:rPr lang="en-US" sz="1200"/>
                        <a:t>Factor 6. Beliefs and Knowledge (3 people/ 2 situations)</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dirty="0"/>
                        <a:t>4</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0.846</a:t>
                      </a:r>
                      <a:endParaRPr lang="en-US" sz="1200" dirty="0">
                        <a:solidFill>
                          <a:schemeClr val="tx1">
                            <a:lumMod val="95000"/>
                          </a:schemeClr>
                        </a:solidFill>
                        <a:latin typeface="Calibri"/>
                        <a:ea typeface="Calibri"/>
                        <a:cs typeface="Times New Roman"/>
                      </a:endParaRPr>
                    </a:p>
                  </a:txBody>
                  <a:tcPr marL="54837" marR="54837" marT="0" marB="0" anchor="ctr"/>
                </a:tc>
              </a:tr>
              <a:tr h="168346">
                <a:tc>
                  <a:txBody>
                    <a:bodyPr/>
                    <a:lstStyle/>
                    <a:p>
                      <a:pPr>
                        <a:lnSpc>
                          <a:spcPct val="115000"/>
                        </a:lnSpc>
                        <a:spcAft>
                          <a:spcPts val="0"/>
                        </a:spcAft>
                      </a:pPr>
                      <a:r>
                        <a:rPr lang="en-US" sz="1200"/>
                        <a:t>Factor 7. Beliefs and Knowledge (4 consequences)</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dirty="0"/>
                        <a:t>3.6</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0.824</a:t>
                      </a:r>
                      <a:endParaRPr lang="en-US" sz="1200" dirty="0">
                        <a:solidFill>
                          <a:schemeClr val="tx1">
                            <a:lumMod val="95000"/>
                          </a:schemeClr>
                        </a:solidFill>
                        <a:latin typeface="Calibri"/>
                        <a:ea typeface="Calibri"/>
                        <a:cs typeface="Times New Roman"/>
                      </a:endParaRPr>
                    </a:p>
                  </a:txBody>
                  <a:tcPr marL="54837" marR="54837" marT="0" marB="0" anchor="ctr"/>
                </a:tc>
              </a:tr>
              <a:tr h="168346">
                <a:tc>
                  <a:txBody>
                    <a:bodyPr/>
                    <a:lstStyle/>
                    <a:p>
                      <a:pPr>
                        <a:lnSpc>
                          <a:spcPct val="115000"/>
                        </a:lnSpc>
                        <a:spcAft>
                          <a:spcPts val="0"/>
                        </a:spcAft>
                      </a:pPr>
                      <a:r>
                        <a:rPr lang="en-US" sz="1200"/>
                        <a:t>Factor 8. Specific preventive behaviors (3 situations)</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dirty="0"/>
                        <a:t>3</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0.785</a:t>
                      </a:r>
                      <a:endParaRPr lang="en-US" sz="1200" dirty="0">
                        <a:solidFill>
                          <a:schemeClr val="tx1">
                            <a:lumMod val="95000"/>
                          </a:schemeClr>
                        </a:solidFill>
                        <a:latin typeface="Calibri"/>
                        <a:ea typeface="Calibri"/>
                        <a:cs typeface="Times New Roman"/>
                      </a:endParaRPr>
                    </a:p>
                  </a:txBody>
                  <a:tcPr marL="54837" marR="54837" marT="0" marB="0" anchor="ctr"/>
                </a:tc>
              </a:tr>
              <a:tr h="168346">
                <a:tc>
                  <a:txBody>
                    <a:bodyPr/>
                    <a:lstStyle/>
                    <a:p>
                      <a:pPr>
                        <a:lnSpc>
                          <a:spcPct val="115000"/>
                        </a:lnSpc>
                        <a:spcAft>
                          <a:spcPts val="0"/>
                        </a:spcAft>
                      </a:pPr>
                      <a:r>
                        <a:rPr lang="en-US" sz="1600" dirty="0">
                          <a:effectLst>
                            <a:outerShdw blurRad="38100" dist="38100" dir="2700000" algn="tl">
                              <a:srgbClr val="000000">
                                <a:alpha val="43137"/>
                              </a:srgbClr>
                            </a:outerShdw>
                          </a:effectLst>
                        </a:rPr>
                        <a:t>Total</a:t>
                      </a:r>
                      <a:endParaRPr lang="en-US" sz="1600" b="1" dirty="0">
                        <a:solidFill>
                          <a:schemeClr val="tx1">
                            <a:lumMod val="95000"/>
                          </a:schemeClr>
                        </a:solidFill>
                        <a:effectLst>
                          <a:outerShdw blurRad="38100" dist="38100" dir="2700000" algn="tl">
                            <a:srgbClr val="000000">
                              <a:alpha val="43137"/>
                            </a:srgbClr>
                          </a:outerShdw>
                        </a:effectLst>
                        <a:latin typeface="Calibri"/>
                        <a:ea typeface="Calibri"/>
                        <a:cs typeface="Times New Roman"/>
                      </a:endParaRPr>
                    </a:p>
                  </a:txBody>
                  <a:tcPr marL="54837" marR="54837" marT="0" marB="0"/>
                </a:tc>
                <a:tc>
                  <a:txBody>
                    <a:bodyPr/>
                    <a:lstStyle/>
                    <a:p>
                      <a:pPr algn="ctr">
                        <a:lnSpc>
                          <a:spcPct val="115000"/>
                        </a:lnSpc>
                        <a:spcAft>
                          <a:spcPts val="0"/>
                        </a:spcAft>
                      </a:pPr>
                      <a:r>
                        <a:rPr lang="en-US" sz="1600" dirty="0">
                          <a:effectLst>
                            <a:outerShdw blurRad="38100" dist="38100" dir="2700000" algn="tl">
                              <a:srgbClr val="000000">
                                <a:alpha val="43137"/>
                              </a:srgbClr>
                            </a:outerShdw>
                          </a:effectLst>
                        </a:rPr>
                        <a:t>60.5</a:t>
                      </a:r>
                      <a:endParaRPr lang="en-US" sz="1600" b="1" dirty="0">
                        <a:solidFill>
                          <a:schemeClr val="tx1">
                            <a:lumMod val="95000"/>
                          </a:schemeClr>
                        </a:solidFill>
                        <a:effectLst>
                          <a:outerShdw blurRad="38100" dist="38100" dir="2700000" algn="tl">
                            <a:srgbClr val="000000">
                              <a:alpha val="43137"/>
                            </a:srgbClr>
                          </a:outerShdw>
                        </a:effectLst>
                        <a:latin typeface="Calibri"/>
                        <a:ea typeface="Calibri"/>
                        <a:cs typeface="Times New Roman"/>
                      </a:endParaRPr>
                    </a:p>
                  </a:txBody>
                  <a:tcPr marL="54837" marR="54837" marT="0" marB="0" anchor="ctr"/>
                </a:tc>
                <a:tc>
                  <a:txBody>
                    <a:bodyPr/>
                    <a:lstStyle/>
                    <a:p>
                      <a:pPr algn="ctr">
                        <a:lnSpc>
                          <a:spcPct val="115000"/>
                        </a:lnSpc>
                        <a:spcAft>
                          <a:spcPts val="0"/>
                        </a:spcAft>
                      </a:pPr>
                      <a:r>
                        <a:rPr lang="en-US" sz="1600" dirty="0">
                          <a:effectLst>
                            <a:outerShdw blurRad="38100" dist="38100" dir="2700000" algn="tl">
                              <a:srgbClr val="000000">
                                <a:alpha val="43137"/>
                              </a:srgbClr>
                            </a:outerShdw>
                          </a:effectLst>
                        </a:rPr>
                        <a:t>0.877</a:t>
                      </a:r>
                      <a:endParaRPr lang="en-US" sz="1600" b="1" dirty="0">
                        <a:solidFill>
                          <a:schemeClr val="tx1">
                            <a:lumMod val="95000"/>
                          </a:schemeClr>
                        </a:solidFill>
                        <a:effectLst>
                          <a:outerShdw blurRad="38100" dist="38100" dir="2700000" algn="tl">
                            <a:srgbClr val="000000">
                              <a:alpha val="43137"/>
                            </a:srgbClr>
                          </a:outerShdw>
                        </a:effectLst>
                        <a:latin typeface="Calibri"/>
                        <a:ea typeface="Calibri"/>
                        <a:cs typeface="Times New Roman"/>
                      </a:endParaRPr>
                    </a:p>
                  </a:txBody>
                  <a:tcPr marL="54837" marR="54837" marT="0" marB="0" anchor="ctr"/>
                </a:tc>
              </a:tr>
              <a:tr h="210539">
                <a:tc>
                  <a:txBody>
                    <a:bodyPr/>
                    <a:lstStyle/>
                    <a:p>
                      <a:pPr>
                        <a:lnSpc>
                          <a:spcPct val="115000"/>
                        </a:lnSpc>
                        <a:spcAft>
                          <a:spcPts val="0"/>
                        </a:spcAft>
                      </a:pPr>
                      <a:r>
                        <a:rPr lang="en-US" sz="1200" b="1" dirty="0">
                          <a:effectLst>
                            <a:outerShdw blurRad="38100" dist="38100" dir="2700000" algn="tl">
                              <a:srgbClr val="000000">
                                <a:alpha val="43137"/>
                              </a:srgbClr>
                            </a:outerShdw>
                          </a:effectLst>
                        </a:rPr>
                        <a:t>Group 2 (internet version)</a:t>
                      </a:r>
                      <a:endParaRPr lang="en-US" sz="1200" b="1" dirty="0">
                        <a:solidFill>
                          <a:schemeClr val="tx1">
                            <a:lumMod val="95000"/>
                          </a:schemeClr>
                        </a:solidFill>
                        <a:effectLst>
                          <a:outerShdw blurRad="38100" dist="38100" dir="2700000" algn="tl">
                            <a:srgbClr val="000000">
                              <a:alpha val="43137"/>
                            </a:srgbClr>
                          </a:outerShdw>
                        </a:effectLst>
                        <a:latin typeface="Calibri"/>
                        <a:ea typeface="Calibri"/>
                        <a:cs typeface="Times New Roman"/>
                      </a:endParaRPr>
                    </a:p>
                  </a:txBody>
                  <a:tcPr marL="54837" marR="54837" marT="0" marB="0" anchor="ctr"/>
                </a:tc>
                <a:tc>
                  <a:txBody>
                    <a:bodyPr/>
                    <a:lstStyle/>
                    <a:p>
                      <a:pPr algn="ctr">
                        <a:lnSpc>
                          <a:spcPct val="115000"/>
                        </a:lnSpc>
                        <a:spcAft>
                          <a:spcPts val="0"/>
                        </a:spcAft>
                      </a:pPr>
                      <a:endParaRPr lang="en-US" sz="105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endParaRPr lang="en-US" sz="1050">
                        <a:solidFill>
                          <a:schemeClr val="tx1">
                            <a:lumMod val="95000"/>
                          </a:schemeClr>
                        </a:solidFill>
                        <a:latin typeface="Calibri"/>
                        <a:ea typeface="Calibri"/>
                        <a:cs typeface="Times New Roman"/>
                      </a:endParaRPr>
                    </a:p>
                  </a:txBody>
                  <a:tcPr marL="54837" marR="54837" marT="0" marB="0" anchor="ctr"/>
                </a:tc>
              </a:tr>
              <a:tr h="336694">
                <a:tc>
                  <a:txBody>
                    <a:bodyPr/>
                    <a:lstStyle/>
                    <a:p>
                      <a:pPr>
                        <a:lnSpc>
                          <a:spcPct val="115000"/>
                        </a:lnSpc>
                        <a:spcAft>
                          <a:spcPts val="0"/>
                        </a:spcAft>
                      </a:pPr>
                      <a:r>
                        <a:rPr lang="en-US" sz="1200"/>
                        <a:t>Factor 1. Particular preventive behavior (Condom use, 3 people /3 situations/1 morphology)</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dirty="0"/>
                        <a:t>18.5</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a:t>0.9</a:t>
                      </a:r>
                      <a:endParaRPr lang="en-US" sz="1200">
                        <a:solidFill>
                          <a:schemeClr val="tx1">
                            <a:lumMod val="95000"/>
                          </a:schemeClr>
                        </a:solidFill>
                        <a:latin typeface="Calibri"/>
                        <a:ea typeface="Calibri"/>
                        <a:cs typeface="Times New Roman"/>
                      </a:endParaRPr>
                    </a:p>
                  </a:txBody>
                  <a:tcPr marL="54837" marR="54837" marT="0" marB="0" anchor="ctr"/>
                </a:tc>
              </a:tr>
              <a:tr h="210278">
                <a:tc>
                  <a:txBody>
                    <a:bodyPr/>
                    <a:lstStyle/>
                    <a:p>
                      <a:pPr>
                        <a:lnSpc>
                          <a:spcPct val="115000"/>
                        </a:lnSpc>
                        <a:spcAft>
                          <a:spcPts val="0"/>
                        </a:spcAft>
                      </a:pPr>
                      <a:r>
                        <a:rPr lang="en-US" sz="1200"/>
                        <a:t>Factor 2. Beliefs and Knowledge (3 people/2 morphology /1 situations)</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dirty="0"/>
                        <a:t>9.9</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0.877</a:t>
                      </a:r>
                      <a:endParaRPr lang="en-US" sz="1200" dirty="0">
                        <a:solidFill>
                          <a:schemeClr val="tx1">
                            <a:lumMod val="95000"/>
                          </a:schemeClr>
                        </a:solidFill>
                        <a:latin typeface="Calibri"/>
                        <a:ea typeface="Calibri"/>
                        <a:cs typeface="Times New Roman"/>
                      </a:endParaRPr>
                    </a:p>
                  </a:txBody>
                  <a:tcPr marL="54837" marR="54837" marT="0" marB="0" anchor="ctr"/>
                </a:tc>
              </a:tr>
              <a:tr h="230774">
                <a:tc>
                  <a:txBody>
                    <a:bodyPr/>
                    <a:lstStyle/>
                    <a:p>
                      <a:pPr>
                        <a:lnSpc>
                          <a:spcPct val="115000"/>
                        </a:lnSpc>
                        <a:spcAft>
                          <a:spcPts val="0"/>
                        </a:spcAft>
                      </a:pPr>
                      <a:r>
                        <a:rPr lang="en-US" sz="1200"/>
                        <a:t>Factor 3. Social competencies level (4 people / 4 situations)</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dirty="0"/>
                        <a:t>7.7</a:t>
                      </a:r>
                      <a:endParaRPr lang="en-US" sz="1200" dirty="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0.89</a:t>
                      </a:r>
                      <a:endParaRPr lang="en-US" sz="1200" dirty="0">
                        <a:solidFill>
                          <a:schemeClr val="tx1">
                            <a:lumMod val="95000"/>
                          </a:schemeClr>
                        </a:solidFill>
                        <a:latin typeface="Calibri"/>
                        <a:ea typeface="Calibri"/>
                        <a:cs typeface="Times New Roman"/>
                      </a:endParaRPr>
                    </a:p>
                  </a:txBody>
                  <a:tcPr marL="54837" marR="54837" marT="0" marB="0" anchor="ctr"/>
                </a:tc>
              </a:tr>
              <a:tr h="168346">
                <a:tc>
                  <a:txBody>
                    <a:bodyPr/>
                    <a:lstStyle/>
                    <a:p>
                      <a:pPr>
                        <a:lnSpc>
                          <a:spcPct val="115000"/>
                        </a:lnSpc>
                        <a:spcAft>
                          <a:spcPts val="0"/>
                        </a:spcAft>
                      </a:pPr>
                      <a:r>
                        <a:rPr lang="en-US" sz="1200"/>
                        <a:t>Factor 4. Social competencies level (4 consequences)</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a:t>5.6</a:t>
                      </a:r>
                      <a:endParaRPr lang="en-US" sz="120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0.889</a:t>
                      </a:r>
                      <a:endParaRPr lang="en-US" sz="1200" dirty="0">
                        <a:solidFill>
                          <a:schemeClr val="tx1">
                            <a:lumMod val="95000"/>
                          </a:schemeClr>
                        </a:solidFill>
                        <a:latin typeface="Calibri"/>
                        <a:ea typeface="Calibri"/>
                        <a:cs typeface="Times New Roman"/>
                      </a:endParaRPr>
                    </a:p>
                  </a:txBody>
                  <a:tcPr marL="54837" marR="54837" marT="0" marB="0" anchor="ctr"/>
                </a:tc>
              </a:tr>
              <a:tr h="220918">
                <a:tc>
                  <a:txBody>
                    <a:bodyPr/>
                    <a:lstStyle/>
                    <a:p>
                      <a:pPr>
                        <a:lnSpc>
                          <a:spcPct val="115000"/>
                        </a:lnSpc>
                        <a:spcAft>
                          <a:spcPts val="0"/>
                        </a:spcAft>
                      </a:pPr>
                      <a:r>
                        <a:rPr lang="en-US" sz="1200"/>
                        <a:t>Factor 5. Specific preventive behaviors I (3 situations / 1 people) </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a:t>4.9</a:t>
                      </a:r>
                      <a:endParaRPr lang="en-US" sz="120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0.868</a:t>
                      </a:r>
                      <a:endParaRPr lang="en-US" sz="1200" dirty="0">
                        <a:solidFill>
                          <a:schemeClr val="tx1">
                            <a:lumMod val="95000"/>
                          </a:schemeClr>
                        </a:solidFill>
                        <a:latin typeface="Calibri"/>
                        <a:ea typeface="Calibri"/>
                        <a:cs typeface="Times New Roman"/>
                      </a:endParaRPr>
                    </a:p>
                  </a:txBody>
                  <a:tcPr marL="54837" marR="54837" marT="0" marB="0" anchor="ctr"/>
                </a:tc>
              </a:tr>
              <a:tr h="168346">
                <a:tc>
                  <a:txBody>
                    <a:bodyPr/>
                    <a:lstStyle/>
                    <a:p>
                      <a:pPr>
                        <a:lnSpc>
                          <a:spcPct val="115000"/>
                        </a:lnSpc>
                        <a:spcAft>
                          <a:spcPts val="0"/>
                        </a:spcAft>
                      </a:pPr>
                      <a:r>
                        <a:rPr lang="en-US" sz="1200"/>
                        <a:t>Factor 6. Beliefs and Knowledge (consequences)</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a:t>3.9</a:t>
                      </a:r>
                      <a:endParaRPr lang="en-US" sz="120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0.856</a:t>
                      </a:r>
                      <a:endParaRPr lang="en-US" sz="1200" dirty="0">
                        <a:solidFill>
                          <a:schemeClr val="tx1">
                            <a:lumMod val="95000"/>
                          </a:schemeClr>
                        </a:solidFill>
                        <a:latin typeface="Calibri"/>
                        <a:ea typeface="Calibri"/>
                        <a:cs typeface="Times New Roman"/>
                      </a:endParaRPr>
                    </a:p>
                  </a:txBody>
                  <a:tcPr marL="54837" marR="54837" marT="0" marB="0" anchor="ctr"/>
                </a:tc>
              </a:tr>
              <a:tr h="243267">
                <a:tc>
                  <a:txBody>
                    <a:bodyPr/>
                    <a:lstStyle/>
                    <a:p>
                      <a:pPr>
                        <a:lnSpc>
                          <a:spcPct val="115000"/>
                        </a:lnSpc>
                        <a:spcAft>
                          <a:spcPts val="0"/>
                        </a:spcAft>
                      </a:pPr>
                      <a:r>
                        <a:rPr lang="en-US" sz="1200"/>
                        <a:t>Factor 7. Specific preventive behaviors II (2 morphology / 1 people / 1 consequences). </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a:t>3.8</a:t>
                      </a:r>
                      <a:endParaRPr lang="en-US" sz="120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0.853</a:t>
                      </a:r>
                      <a:endParaRPr lang="en-US" sz="1200" dirty="0">
                        <a:solidFill>
                          <a:schemeClr val="tx1">
                            <a:lumMod val="95000"/>
                          </a:schemeClr>
                        </a:solidFill>
                        <a:latin typeface="Calibri"/>
                        <a:ea typeface="Calibri"/>
                        <a:cs typeface="Times New Roman"/>
                      </a:endParaRPr>
                    </a:p>
                  </a:txBody>
                  <a:tcPr marL="54837" marR="54837" marT="0" marB="0" anchor="ctr"/>
                </a:tc>
              </a:tr>
              <a:tr h="211001">
                <a:tc>
                  <a:txBody>
                    <a:bodyPr/>
                    <a:lstStyle/>
                    <a:p>
                      <a:pPr>
                        <a:lnSpc>
                          <a:spcPct val="115000"/>
                        </a:lnSpc>
                        <a:spcAft>
                          <a:spcPts val="0"/>
                        </a:spcAft>
                      </a:pPr>
                      <a:r>
                        <a:rPr lang="en-US" sz="1200"/>
                        <a:t>Factor 8. Specific preventive behaviors III (2 consequences / people)</a:t>
                      </a:r>
                      <a:endParaRPr lang="en-US" sz="1200">
                        <a:solidFill>
                          <a:schemeClr val="tx1">
                            <a:lumMod val="95000"/>
                          </a:schemeClr>
                        </a:solidFill>
                        <a:latin typeface="Calibri"/>
                        <a:ea typeface="Calibri"/>
                        <a:cs typeface="Times New Roman"/>
                      </a:endParaRPr>
                    </a:p>
                  </a:txBody>
                  <a:tcPr marL="54837" marR="54837" marT="0" marB="0"/>
                </a:tc>
                <a:tc>
                  <a:txBody>
                    <a:bodyPr/>
                    <a:lstStyle/>
                    <a:p>
                      <a:pPr algn="ctr">
                        <a:lnSpc>
                          <a:spcPct val="115000"/>
                        </a:lnSpc>
                        <a:spcAft>
                          <a:spcPts val="0"/>
                        </a:spcAft>
                      </a:pPr>
                      <a:r>
                        <a:rPr lang="en-US" sz="1200"/>
                        <a:t>3.2</a:t>
                      </a:r>
                      <a:endParaRPr lang="en-US" sz="1200">
                        <a:solidFill>
                          <a:schemeClr val="tx1">
                            <a:lumMod val="95000"/>
                          </a:schemeClr>
                        </a:solidFill>
                        <a:latin typeface="Calibri"/>
                        <a:ea typeface="Calibri"/>
                        <a:cs typeface="Times New Roman"/>
                      </a:endParaRPr>
                    </a:p>
                  </a:txBody>
                  <a:tcPr marL="54837" marR="54837" marT="0" marB="0" anchor="ctr"/>
                </a:tc>
                <a:tc>
                  <a:txBody>
                    <a:bodyPr/>
                    <a:lstStyle/>
                    <a:p>
                      <a:pPr algn="ctr">
                        <a:lnSpc>
                          <a:spcPct val="115000"/>
                        </a:lnSpc>
                        <a:spcAft>
                          <a:spcPts val="0"/>
                        </a:spcAft>
                      </a:pPr>
                      <a:r>
                        <a:rPr lang="en-US" sz="1200" dirty="0"/>
                        <a:t>0.702</a:t>
                      </a:r>
                      <a:endParaRPr lang="en-US" sz="1200" dirty="0">
                        <a:solidFill>
                          <a:schemeClr val="tx1">
                            <a:lumMod val="95000"/>
                          </a:schemeClr>
                        </a:solidFill>
                        <a:latin typeface="Calibri"/>
                        <a:ea typeface="Calibri"/>
                        <a:cs typeface="Times New Roman"/>
                      </a:endParaRPr>
                    </a:p>
                  </a:txBody>
                  <a:tcPr marL="54837" marR="54837" marT="0" marB="0" anchor="ctr"/>
                </a:tc>
              </a:tr>
              <a:tr h="168346">
                <a:tc>
                  <a:txBody>
                    <a:bodyPr/>
                    <a:lstStyle/>
                    <a:p>
                      <a:pPr>
                        <a:lnSpc>
                          <a:spcPct val="115000"/>
                        </a:lnSpc>
                        <a:spcAft>
                          <a:spcPts val="0"/>
                        </a:spcAft>
                      </a:pPr>
                      <a:r>
                        <a:rPr lang="en-US" sz="1600" dirty="0">
                          <a:effectLst>
                            <a:outerShdw blurRad="38100" dist="38100" dir="2700000" algn="tl">
                              <a:srgbClr val="000000">
                                <a:alpha val="43137"/>
                              </a:srgbClr>
                            </a:outerShdw>
                          </a:effectLst>
                        </a:rPr>
                        <a:t>Total</a:t>
                      </a:r>
                      <a:endParaRPr lang="en-US" sz="1600" b="1" dirty="0">
                        <a:solidFill>
                          <a:schemeClr val="tx1">
                            <a:lumMod val="95000"/>
                          </a:schemeClr>
                        </a:solidFill>
                        <a:effectLst>
                          <a:outerShdw blurRad="38100" dist="38100" dir="2700000" algn="tl">
                            <a:srgbClr val="000000">
                              <a:alpha val="43137"/>
                            </a:srgbClr>
                          </a:outerShdw>
                        </a:effectLst>
                        <a:latin typeface="Calibri"/>
                        <a:ea typeface="Calibri"/>
                        <a:cs typeface="Times New Roman"/>
                      </a:endParaRPr>
                    </a:p>
                  </a:txBody>
                  <a:tcPr marL="54837" marR="54837" marT="0" marB="0"/>
                </a:tc>
                <a:tc>
                  <a:txBody>
                    <a:bodyPr/>
                    <a:lstStyle/>
                    <a:p>
                      <a:pPr algn="ctr">
                        <a:lnSpc>
                          <a:spcPct val="115000"/>
                        </a:lnSpc>
                        <a:spcAft>
                          <a:spcPts val="0"/>
                        </a:spcAft>
                      </a:pPr>
                      <a:r>
                        <a:rPr lang="en-US" sz="1600">
                          <a:effectLst>
                            <a:outerShdw blurRad="38100" dist="38100" dir="2700000" algn="tl">
                              <a:srgbClr val="000000">
                                <a:alpha val="43137"/>
                              </a:srgbClr>
                            </a:outerShdw>
                          </a:effectLst>
                        </a:rPr>
                        <a:t>57.9</a:t>
                      </a:r>
                      <a:endParaRPr lang="en-US" sz="1600" b="1">
                        <a:solidFill>
                          <a:schemeClr val="tx1">
                            <a:lumMod val="95000"/>
                          </a:schemeClr>
                        </a:solidFill>
                        <a:effectLst>
                          <a:outerShdw blurRad="38100" dist="38100" dir="2700000" algn="tl">
                            <a:srgbClr val="000000">
                              <a:alpha val="43137"/>
                            </a:srgbClr>
                          </a:outerShdw>
                        </a:effectLst>
                        <a:latin typeface="Calibri"/>
                        <a:ea typeface="Calibri"/>
                        <a:cs typeface="Times New Roman"/>
                      </a:endParaRPr>
                    </a:p>
                  </a:txBody>
                  <a:tcPr marL="54837" marR="54837" marT="0" marB="0" anchor="ctr"/>
                </a:tc>
                <a:tc>
                  <a:txBody>
                    <a:bodyPr/>
                    <a:lstStyle/>
                    <a:p>
                      <a:pPr algn="ctr">
                        <a:lnSpc>
                          <a:spcPct val="115000"/>
                        </a:lnSpc>
                        <a:spcAft>
                          <a:spcPts val="0"/>
                        </a:spcAft>
                      </a:pPr>
                      <a:r>
                        <a:rPr lang="en-US" sz="1600" dirty="0">
                          <a:effectLst>
                            <a:outerShdw blurRad="38100" dist="38100" dir="2700000" algn="tl">
                              <a:srgbClr val="000000">
                                <a:alpha val="43137"/>
                              </a:srgbClr>
                            </a:outerShdw>
                          </a:effectLst>
                        </a:rPr>
                        <a:t>0.833</a:t>
                      </a:r>
                      <a:endParaRPr lang="en-US" sz="1600" b="1" dirty="0">
                        <a:solidFill>
                          <a:schemeClr val="tx1">
                            <a:lumMod val="95000"/>
                          </a:schemeClr>
                        </a:solidFill>
                        <a:effectLst>
                          <a:outerShdw blurRad="38100" dist="38100" dir="2700000" algn="tl">
                            <a:srgbClr val="000000">
                              <a:alpha val="43137"/>
                            </a:srgbClr>
                          </a:outerShdw>
                        </a:effectLst>
                        <a:latin typeface="Calibri"/>
                        <a:ea typeface="Calibri"/>
                        <a:cs typeface="Times New Roman"/>
                      </a:endParaRPr>
                    </a:p>
                  </a:txBody>
                  <a:tcPr marL="54837" marR="54837" marT="0"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4572000" y="3143248"/>
          <a:ext cx="4572000" cy="3714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142844" y="1428736"/>
          <a:ext cx="4429156" cy="42148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Discusion</a:t>
            </a:r>
            <a:endParaRPr lang="en-US" dirty="0"/>
          </a:p>
        </p:txBody>
      </p:sp>
      <p:sp>
        <p:nvSpPr>
          <p:cNvPr id="3" name="2 Marcador de contenido"/>
          <p:cNvSpPr>
            <a:spLocks noGrp="1"/>
          </p:cNvSpPr>
          <p:nvPr>
            <p:ph idx="1"/>
          </p:nvPr>
        </p:nvSpPr>
        <p:spPr/>
        <p:txBody>
          <a:bodyPr>
            <a:normAutofit fontScale="55000" lnSpcReduction="20000"/>
          </a:bodyPr>
          <a:lstStyle/>
          <a:p>
            <a:pPr algn="just" defTabSz="4114800"/>
            <a:r>
              <a:rPr lang="en-US" sz="3200" b="1" dirty="0" smtClean="0"/>
              <a:t>The results showed a high reliability in both samples (α = 0.877 and α = 0.868), with a high internal consistency, besides having a construct validity. With these results and considering that sexual behavior is a taboo topic, we are considering the possibility to continue using electronic resources. </a:t>
            </a:r>
          </a:p>
          <a:p>
            <a:pPr algn="just" defTabSz="4114800"/>
            <a:endParaRPr lang="en-US" sz="3200" b="1" dirty="0" smtClean="0"/>
          </a:p>
          <a:p>
            <a:pPr algn="just" defTabSz="4114800"/>
            <a:r>
              <a:rPr lang="en-US" sz="3200" b="1" dirty="0" smtClean="0"/>
              <a:t>We believe that the anonymous status of the internet lets the participants express real behavior, this way we can get reliable data and clarify those factors that underlie sexual behavior. </a:t>
            </a:r>
          </a:p>
          <a:p>
            <a:pPr algn="just" defTabSz="4114800"/>
            <a:endParaRPr lang="en-US" sz="3200" b="1" dirty="0" smtClean="0"/>
          </a:p>
          <a:p>
            <a:pPr algn="just" defTabSz="4114800"/>
            <a:r>
              <a:rPr lang="en-US" sz="3200" b="1" dirty="0" smtClean="0"/>
              <a:t>Finally it is convenient to emphasize the way the data collected fits the theoretical model used, this is possible to observe by the variation of percentage explained by the components analyzed with the factor analysis. </a:t>
            </a:r>
          </a:p>
          <a:p>
            <a:pPr algn="just" defTabSz="4114800"/>
            <a:endParaRPr lang="en-US" sz="3200" b="1" dirty="0" smtClean="0"/>
          </a:p>
          <a:p>
            <a:pPr algn="just" defTabSz="4114800"/>
            <a:r>
              <a:rPr lang="en-US" sz="3200" b="1" dirty="0" smtClean="0"/>
              <a:t>We confirm the appropriateness of the model used in the explanation of risky sexual behavior.</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Gustavo García\Mis documentos\Mis imágenes\imagenes cel\DSC00094.JPG"/>
          <p:cNvPicPr>
            <a:picLocks noChangeAspect="1" noChangeArrowheads="1"/>
          </p:cNvPicPr>
          <p:nvPr/>
        </p:nvPicPr>
        <p:blipFill>
          <a:blip r:embed="rId2" cstate="print"/>
          <a:srcRect/>
          <a:stretch>
            <a:fillRect/>
          </a:stretch>
        </p:blipFill>
        <p:spPr bwMode="auto">
          <a:xfrm>
            <a:off x="2000232" y="946529"/>
            <a:ext cx="4929222" cy="3696917"/>
          </a:xfrm>
          <a:prstGeom prst="rect">
            <a:avLst/>
          </a:prstGeom>
          <a:noFill/>
        </p:spPr>
      </p:pic>
      <p:sp>
        <p:nvSpPr>
          <p:cNvPr id="3" name="2 Título"/>
          <p:cNvSpPr>
            <a:spLocks noGrp="1"/>
          </p:cNvSpPr>
          <p:nvPr>
            <p:ph type="title"/>
          </p:nvPr>
        </p:nvSpPr>
        <p:spPr>
          <a:xfrm>
            <a:off x="428596" y="357174"/>
            <a:ext cx="8229600" cy="1143000"/>
          </a:xfrm>
        </p:spPr>
        <p:txBody>
          <a:bodyPr>
            <a:normAutofit fontScale="90000"/>
          </a:bodyPr>
          <a:lstStyle/>
          <a:p>
            <a:pPr algn="ctr"/>
            <a:r>
              <a:rPr lang="en-US" cap="small" dirty="0" smtClean="0">
                <a:solidFill>
                  <a:schemeClr val="tx1"/>
                </a:solidFill>
              </a:rPr>
              <a:t>HIV/AIDS Prevention Competencies Questionnaire </a:t>
            </a:r>
            <a:endParaRPr lang="en-US" dirty="0">
              <a:solidFill>
                <a:schemeClr val="tx1"/>
              </a:solidFill>
            </a:endParaRPr>
          </a:p>
        </p:txBody>
      </p:sp>
      <p:sp>
        <p:nvSpPr>
          <p:cNvPr id="4" name="3 CuadroTexto"/>
          <p:cNvSpPr txBox="1"/>
          <p:nvPr/>
        </p:nvSpPr>
        <p:spPr>
          <a:xfrm>
            <a:off x="4071934" y="4801853"/>
            <a:ext cx="3750963" cy="1938992"/>
          </a:xfrm>
          <a:prstGeom prst="rect">
            <a:avLst/>
          </a:prstGeom>
          <a:noFill/>
        </p:spPr>
        <p:txBody>
          <a:bodyPr wrap="none" rtlCol="0">
            <a:spAutoFit/>
          </a:bodyPr>
          <a:lstStyle/>
          <a:p>
            <a:r>
              <a:rPr lang="en-US" sz="2000" b="1" dirty="0" smtClean="0"/>
              <a:t>Gustavo René García Vargas</a:t>
            </a:r>
          </a:p>
          <a:p>
            <a:r>
              <a:rPr lang="en-US" sz="2000" b="1" dirty="0" smtClean="0"/>
              <a:t>University of Almeria, Spain</a:t>
            </a:r>
          </a:p>
          <a:p>
            <a:r>
              <a:rPr lang="en-US" sz="2000" dirty="0" smtClean="0"/>
              <a:t>Department of Personality, </a:t>
            </a:r>
          </a:p>
          <a:p>
            <a:r>
              <a:rPr lang="en-US" sz="2000" dirty="0" smtClean="0"/>
              <a:t>Evaluation and Psychological</a:t>
            </a:r>
          </a:p>
          <a:p>
            <a:r>
              <a:rPr lang="en-US" sz="2000" dirty="0" smtClean="0"/>
              <a:t>Treatments, 04120 Almeria, Spain</a:t>
            </a:r>
          </a:p>
          <a:p>
            <a:r>
              <a:rPr lang="en-US" sz="2000" dirty="0" smtClean="0"/>
              <a:t>Email</a:t>
            </a:r>
            <a:r>
              <a:rPr lang="en-US" sz="2000" b="1" dirty="0" smtClean="0"/>
              <a:t>: gustavogarcia@ual.es</a:t>
            </a:r>
            <a:endParaRPr lang="en-US" sz="2000" dirty="0"/>
          </a:p>
        </p:txBody>
      </p:sp>
      <p:sp>
        <p:nvSpPr>
          <p:cNvPr id="5" name="4 CuadroTexto"/>
          <p:cNvSpPr txBox="1"/>
          <p:nvPr/>
        </p:nvSpPr>
        <p:spPr>
          <a:xfrm>
            <a:off x="1071570" y="4786322"/>
            <a:ext cx="3001143" cy="1015663"/>
          </a:xfrm>
          <a:prstGeom prst="rect">
            <a:avLst/>
          </a:prstGeom>
          <a:noFill/>
        </p:spPr>
        <p:txBody>
          <a:bodyPr wrap="none" rtlCol="0">
            <a:spAutoFit/>
          </a:bodyPr>
          <a:lstStyle/>
          <a:p>
            <a:r>
              <a:rPr lang="en-US" sz="2000" dirty="0" smtClean="0"/>
              <a:t>Correspondence should be</a:t>
            </a:r>
          </a:p>
          <a:p>
            <a:r>
              <a:rPr lang="en-US" sz="2000" dirty="0" smtClean="0"/>
              <a:t> directed to:</a:t>
            </a:r>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00034" y="214290"/>
            <a:ext cx="8181964" cy="6457944"/>
            <a:chOff x="1081088" y="5040313"/>
            <a:chExt cx="9753600" cy="7315200"/>
          </a:xfrm>
        </p:grpSpPr>
        <p:pic>
          <p:nvPicPr>
            <p:cNvPr id="3" name="Picture 198"/>
            <p:cNvPicPr>
              <a:picLocks noChangeAspect="1" noChangeArrowheads="1"/>
            </p:cNvPicPr>
            <p:nvPr/>
          </p:nvPicPr>
          <p:blipFill>
            <a:blip r:embed="rId2"/>
            <a:srcRect/>
            <a:stretch>
              <a:fillRect/>
            </a:stretch>
          </p:blipFill>
          <p:spPr bwMode="auto">
            <a:xfrm>
              <a:off x="1081088" y="5040313"/>
              <a:ext cx="9753600" cy="7315200"/>
            </a:xfrm>
            <a:prstGeom prst="rect">
              <a:avLst/>
            </a:prstGeom>
            <a:noFill/>
            <a:ln w="9525">
              <a:noFill/>
              <a:miter lim="800000"/>
              <a:headEnd/>
              <a:tailEnd/>
            </a:ln>
            <a:effectLst/>
          </p:spPr>
        </p:pic>
        <p:pic>
          <p:nvPicPr>
            <p:cNvPr id="4" name="Picture 212"/>
            <p:cNvPicPr>
              <a:picLocks noChangeAspect="1" noChangeArrowheads="1"/>
            </p:cNvPicPr>
            <p:nvPr/>
          </p:nvPicPr>
          <p:blipFill>
            <a:blip r:embed="rId3"/>
            <a:srcRect/>
            <a:stretch>
              <a:fillRect/>
            </a:stretch>
          </p:blipFill>
          <p:spPr bwMode="auto">
            <a:xfrm>
              <a:off x="1161964" y="5110047"/>
              <a:ext cx="1023938" cy="971550"/>
            </a:xfrm>
            <a:prstGeom prst="rect">
              <a:avLst/>
            </a:prstGeom>
            <a:noFill/>
            <a:ln w="9525">
              <a:noFill/>
              <a:miter lim="800000"/>
              <a:headEnd/>
              <a:tailEnd/>
            </a:ln>
            <a:effectLst/>
          </p:spPr>
        </p:pic>
        <p:pic>
          <p:nvPicPr>
            <p:cNvPr id="5" name="Picture 212"/>
            <p:cNvPicPr>
              <a:picLocks noChangeAspect="1" noChangeArrowheads="1"/>
            </p:cNvPicPr>
            <p:nvPr/>
          </p:nvPicPr>
          <p:blipFill>
            <a:blip r:embed="rId3"/>
            <a:srcRect/>
            <a:stretch>
              <a:fillRect/>
            </a:stretch>
          </p:blipFill>
          <p:spPr bwMode="auto">
            <a:xfrm>
              <a:off x="9610692" y="5110047"/>
              <a:ext cx="1147770" cy="971550"/>
            </a:xfrm>
            <a:prstGeom prst="rect">
              <a:avLst/>
            </a:prstGeom>
            <a:noFill/>
            <a:ln w="9525">
              <a:noFill/>
              <a:miter lim="800000"/>
              <a:headEnd/>
              <a:tailEnd/>
            </a:ln>
            <a:effec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842978"/>
          </a:xfrm>
        </p:spPr>
        <p:txBody>
          <a:bodyPr>
            <a:normAutofit/>
          </a:bodyPr>
          <a:lstStyle/>
          <a:p>
            <a:pPr lvl="0" algn="ctr"/>
            <a:r>
              <a:rPr lang="en-US" dirty="0" smtClean="0"/>
              <a:t>Results</a:t>
            </a:r>
            <a:r>
              <a:rPr lang="es-MX" dirty="0" smtClean="0"/>
              <a:t>: </a:t>
            </a:r>
            <a:r>
              <a:rPr lang="en-US" dirty="0" smtClean="0">
                <a:ln>
                  <a:noFill/>
                </a:ln>
                <a:solidFill>
                  <a:schemeClr val="tx1"/>
                </a:solidFill>
                <a:effectLst>
                  <a:outerShdw blurRad="38100" dist="38100" dir="2700000" algn="tl">
                    <a:srgbClr val="000000">
                      <a:alpha val="43137"/>
                    </a:srgbClr>
                  </a:outerShdw>
                </a:effectLst>
              </a:rPr>
              <a:t>Competencies rate</a:t>
            </a:r>
            <a:endParaRPr lang="en-US" dirty="0"/>
          </a:p>
        </p:txBody>
      </p:sp>
      <p:sp>
        <p:nvSpPr>
          <p:cNvPr id="5" name="2 Subtítulo"/>
          <p:cNvSpPr txBox="1">
            <a:spLocks/>
          </p:cNvSpPr>
          <p:nvPr/>
        </p:nvSpPr>
        <p:spPr>
          <a:xfrm>
            <a:off x="1714480" y="1309669"/>
            <a:ext cx="5105400" cy="642942"/>
          </a:xfrm>
          <a:prstGeom prst="rect">
            <a:avLst/>
          </a:prstGeom>
        </p:spPr>
        <p:txBody>
          <a:bodyPr vert="horz" lIns="91440">
            <a:normAutofit/>
          </a:bodyPr>
          <a:lstStyle/>
          <a:p>
            <a:pPr marL="320040" marR="0" lvl="0" indent="-320040" algn="ctr" defTabSz="914400" rtl="0" eaLnBrk="1" fontAlgn="auto" latinLnBrk="0" hangingPunct="1">
              <a:lnSpc>
                <a:spcPct val="100000"/>
              </a:lnSpc>
              <a:spcBef>
                <a:spcPct val="20000"/>
              </a:spcBef>
              <a:spcAft>
                <a:spcPts val="0"/>
              </a:spcAft>
              <a:buClr>
                <a:schemeClr val="accent1"/>
              </a:buClr>
              <a:buSzPct val="70000"/>
              <a:tabLst/>
              <a:defRPr/>
            </a:pPr>
            <a:endParaRPr kumimoji="0" lang="en-US" sz="30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8" name="Picture 1"/>
          <p:cNvPicPr>
            <a:picLocks noChangeAspect="1" noChangeArrowheads="1"/>
          </p:cNvPicPr>
          <p:nvPr/>
        </p:nvPicPr>
        <p:blipFill>
          <a:blip r:embed="rId2"/>
          <a:srcRect/>
          <a:stretch>
            <a:fillRect/>
          </a:stretch>
        </p:blipFill>
        <p:spPr bwMode="auto">
          <a:xfrm>
            <a:off x="1376350" y="1166793"/>
            <a:ext cx="1409700" cy="942975"/>
          </a:xfrm>
          <a:prstGeom prst="rect">
            <a:avLst/>
          </a:prstGeom>
          <a:noFill/>
          <a:ln w="9525">
            <a:noFill/>
            <a:miter lim="800000"/>
            <a:headEnd/>
            <a:tailEnd/>
          </a:ln>
        </p:spPr>
      </p:pic>
      <p:pic>
        <p:nvPicPr>
          <p:cNvPr id="9" name="Picture 2"/>
          <p:cNvPicPr>
            <a:picLocks noChangeArrowheads="1"/>
          </p:cNvPicPr>
          <p:nvPr/>
        </p:nvPicPr>
        <p:blipFill>
          <a:blip r:embed="rId3"/>
          <a:srcRect/>
          <a:stretch>
            <a:fillRect/>
          </a:stretch>
        </p:blipFill>
        <p:spPr bwMode="auto">
          <a:xfrm>
            <a:off x="6259618" y="1166793"/>
            <a:ext cx="1411200" cy="943200"/>
          </a:xfrm>
          <a:prstGeom prst="rect">
            <a:avLst/>
          </a:prstGeom>
          <a:noFill/>
          <a:ln w="9525">
            <a:noFill/>
            <a:miter lim="800000"/>
            <a:headEnd/>
            <a:tailEnd/>
          </a:ln>
        </p:spPr>
      </p:pic>
      <p:pic>
        <p:nvPicPr>
          <p:cNvPr id="25605" name="Picture 5"/>
          <p:cNvPicPr>
            <a:picLocks noChangeAspect="1" noChangeArrowheads="1"/>
          </p:cNvPicPr>
          <p:nvPr/>
        </p:nvPicPr>
        <p:blipFill>
          <a:blip r:embed="rId4"/>
          <a:srcRect/>
          <a:stretch>
            <a:fillRect/>
          </a:stretch>
        </p:blipFill>
        <p:spPr bwMode="auto">
          <a:xfrm>
            <a:off x="1357290" y="3268474"/>
            <a:ext cx="6286544" cy="523875"/>
          </a:xfrm>
          <a:prstGeom prst="rect">
            <a:avLst/>
          </a:prstGeom>
          <a:noFill/>
          <a:ln w="9525">
            <a:noFill/>
            <a:miter lim="800000"/>
            <a:headEnd/>
            <a:tailEnd/>
          </a:ln>
        </p:spPr>
      </p:pic>
      <p:pic>
        <p:nvPicPr>
          <p:cNvPr id="14" name="Picture 5"/>
          <p:cNvPicPr>
            <a:picLocks noChangeAspect="1" noChangeArrowheads="1"/>
          </p:cNvPicPr>
          <p:nvPr/>
        </p:nvPicPr>
        <p:blipFill>
          <a:blip r:embed="rId4"/>
          <a:srcRect/>
          <a:stretch>
            <a:fillRect/>
          </a:stretch>
        </p:blipFill>
        <p:spPr bwMode="auto">
          <a:xfrm>
            <a:off x="1357290" y="4214818"/>
            <a:ext cx="6286544" cy="523875"/>
          </a:xfrm>
          <a:prstGeom prst="rect">
            <a:avLst/>
          </a:prstGeom>
          <a:noFill/>
          <a:ln w="9525">
            <a:noFill/>
            <a:miter lim="800000"/>
            <a:headEnd/>
            <a:tailEnd/>
          </a:ln>
        </p:spPr>
      </p:pic>
      <p:pic>
        <p:nvPicPr>
          <p:cNvPr id="15" name="Picture 5"/>
          <p:cNvPicPr>
            <a:picLocks noChangeAspect="1" noChangeArrowheads="1"/>
          </p:cNvPicPr>
          <p:nvPr/>
        </p:nvPicPr>
        <p:blipFill>
          <a:blip r:embed="rId4"/>
          <a:srcRect/>
          <a:stretch>
            <a:fillRect/>
          </a:stretch>
        </p:blipFill>
        <p:spPr bwMode="auto">
          <a:xfrm>
            <a:off x="1357290" y="5143512"/>
            <a:ext cx="6286544" cy="523875"/>
          </a:xfrm>
          <a:prstGeom prst="rect">
            <a:avLst/>
          </a:prstGeom>
          <a:noFill/>
          <a:ln w="9525">
            <a:noFill/>
            <a:miter lim="800000"/>
            <a:headEnd/>
            <a:tailEnd/>
          </a:ln>
        </p:spPr>
      </p:pic>
      <p:pic>
        <p:nvPicPr>
          <p:cNvPr id="16" name="Picture 5"/>
          <p:cNvPicPr>
            <a:picLocks noChangeAspect="1" noChangeArrowheads="1"/>
          </p:cNvPicPr>
          <p:nvPr/>
        </p:nvPicPr>
        <p:blipFill>
          <a:blip r:embed="rId4"/>
          <a:srcRect/>
          <a:stretch>
            <a:fillRect/>
          </a:stretch>
        </p:blipFill>
        <p:spPr bwMode="auto">
          <a:xfrm>
            <a:off x="1357290" y="2251810"/>
            <a:ext cx="6286544" cy="523875"/>
          </a:xfrm>
          <a:prstGeom prst="rect">
            <a:avLst/>
          </a:prstGeom>
          <a:noFill/>
          <a:ln w="9525">
            <a:noFill/>
            <a:miter lim="800000"/>
            <a:headEnd/>
            <a:tailEnd/>
          </a:ln>
        </p:spPr>
      </p:pic>
      <p:pic>
        <p:nvPicPr>
          <p:cNvPr id="17" name="Picture 5"/>
          <p:cNvPicPr>
            <a:picLocks noChangeAspect="1" noChangeArrowheads="1"/>
          </p:cNvPicPr>
          <p:nvPr/>
        </p:nvPicPr>
        <p:blipFill>
          <a:blip r:embed="rId4"/>
          <a:srcRect/>
          <a:stretch>
            <a:fillRect/>
          </a:stretch>
        </p:blipFill>
        <p:spPr bwMode="auto">
          <a:xfrm>
            <a:off x="1357290" y="6072206"/>
            <a:ext cx="6286544" cy="523875"/>
          </a:xfrm>
          <a:prstGeom prst="rect">
            <a:avLst/>
          </a:prstGeom>
          <a:noFill/>
          <a:ln w="9525">
            <a:noFill/>
            <a:miter lim="800000"/>
            <a:headEnd/>
            <a:tailEnd/>
          </a:ln>
        </p:spPr>
      </p:pic>
      <p:sp>
        <p:nvSpPr>
          <p:cNvPr id="24" name="23 CuadroTexto"/>
          <p:cNvSpPr txBox="1"/>
          <p:nvPr/>
        </p:nvSpPr>
        <p:spPr>
          <a:xfrm>
            <a:off x="4286248" y="2809867"/>
            <a:ext cx="811441"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Spain</a:t>
            </a:r>
          </a:p>
        </p:txBody>
      </p:sp>
      <p:sp>
        <p:nvSpPr>
          <p:cNvPr id="25" name="24 CuadroTexto"/>
          <p:cNvSpPr txBox="1"/>
          <p:nvPr/>
        </p:nvSpPr>
        <p:spPr>
          <a:xfrm>
            <a:off x="4071934" y="3809999"/>
            <a:ext cx="1241045"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Colombia</a:t>
            </a:r>
          </a:p>
        </p:txBody>
      </p:sp>
      <p:sp>
        <p:nvSpPr>
          <p:cNvPr id="26" name="25 CuadroTexto"/>
          <p:cNvSpPr txBox="1"/>
          <p:nvPr/>
        </p:nvSpPr>
        <p:spPr>
          <a:xfrm>
            <a:off x="4089584" y="5667387"/>
            <a:ext cx="1202573"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Germany</a:t>
            </a:r>
          </a:p>
        </p:txBody>
      </p:sp>
      <p:sp>
        <p:nvSpPr>
          <p:cNvPr id="27" name="26 CuadroTexto"/>
          <p:cNvSpPr txBox="1"/>
          <p:nvPr/>
        </p:nvSpPr>
        <p:spPr>
          <a:xfrm>
            <a:off x="4119430" y="4738693"/>
            <a:ext cx="1140056"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Hungary</a:t>
            </a:r>
          </a:p>
        </p:txBody>
      </p:sp>
      <p:sp>
        <p:nvSpPr>
          <p:cNvPr id="28" name="27 CuadroTexto"/>
          <p:cNvSpPr txBox="1"/>
          <p:nvPr/>
        </p:nvSpPr>
        <p:spPr>
          <a:xfrm>
            <a:off x="4214810" y="1738297"/>
            <a:ext cx="981359"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Mexico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l="53150" t="9449" r="5906" b="4724"/>
          <a:stretch>
            <a:fillRect/>
          </a:stretch>
        </p:blipFill>
        <p:spPr bwMode="auto">
          <a:xfrm>
            <a:off x="2786050" y="-1896568"/>
            <a:ext cx="4991980" cy="6540014"/>
          </a:xfrm>
          <a:prstGeom prst="rect">
            <a:avLst/>
          </a:prstGeom>
          <a:noFill/>
          <a:ln w="9525">
            <a:noFill/>
            <a:miter lim="800000"/>
            <a:headEnd/>
            <a:tailEnd/>
          </a:ln>
        </p:spPr>
      </p:pic>
      <p:pic>
        <p:nvPicPr>
          <p:cNvPr id="2052" name="Picture 4"/>
          <p:cNvPicPr>
            <a:picLocks noChangeAspect="1" noChangeArrowheads="1"/>
          </p:cNvPicPr>
          <p:nvPr/>
        </p:nvPicPr>
        <p:blipFill>
          <a:blip r:embed="rId3"/>
          <a:srcRect l="53150" t="9449" r="5906" b="4724"/>
          <a:stretch>
            <a:fillRect/>
          </a:stretch>
        </p:blipFill>
        <p:spPr bwMode="auto">
          <a:xfrm>
            <a:off x="2786050" y="-785842"/>
            <a:ext cx="4991994" cy="6540000"/>
          </a:xfrm>
          <a:prstGeom prst="rect">
            <a:avLst/>
          </a:prstGeom>
          <a:noFill/>
          <a:ln w="9525">
            <a:noFill/>
            <a:miter lim="800000"/>
            <a:headEnd/>
            <a:tailEnd/>
          </a:ln>
        </p:spPr>
      </p:pic>
      <p:pic>
        <p:nvPicPr>
          <p:cNvPr id="2053" name="Picture 5"/>
          <p:cNvPicPr>
            <a:picLocks noChangeAspect="1" noChangeArrowheads="1"/>
          </p:cNvPicPr>
          <p:nvPr/>
        </p:nvPicPr>
        <p:blipFill>
          <a:blip r:embed="rId4"/>
          <a:srcRect l="53150" t="9449" r="5906" b="4724"/>
          <a:stretch>
            <a:fillRect/>
          </a:stretch>
        </p:blipFill>
        <p:spPr bwMode="auto">
          <a:xfrm>
            <a:off x="2786050" y="318000"/>
            <a:ext cx="4991994" cy="6540000"/>
          </a:xfrm>
          <a:prstGeom prst="rect">
            <a:avLst/>
          </a:prstGeom>
          <a:noFill/>
          <a:ln w="9525">
            <a:noFill/>
            <a:miter lim="800000"/>
            <a:headEnd/>
            <a:tailEnd/>
          </a:ln>
        </p:spPr>
      </p:pic>
      <p:pic>
        <p:nvPicPr>
          <p:cNvPr id="2054" name="Picture 6"/>
          <p:cNvPicPr>
            <a:picLocks noChangeAspect="1" noChangeArrowheads="1"/>
          </p:cNvPicPr>
          <p:nvPr/>
        </p:nvPicPr>
        <p:blipFill>
          <a:blip r:embed="rId5"/>
          <a:srcRect l="53150" t="9449" r="5906" b="4724"/>
          <a:stretch>
            <a:fillRect/>
          </a:stretch>
        </p:blipFill>
        <p:spPr bwMode="auto">
          <a:xfrm>
            <a:off x="2786050" y="1142984"/>
            <a:ext cx="4991994" cy="6539975"/>
          </a:xfrm>
          <a:prstGeom prst="rect">
            <a:avLst/>
          </a:prstGeom>
          <a:noFill/>
          <a:ln w="9525">
            <a:noFill/>
            <a:miter lim="800000"/>
            <a:headEnd/>
            <a:tailEnd/>
          </a:ln>
        </p:spPr>
      </p:pic>
      <p:pic>
        <p:nvPicPr>
          <p:cNvPr id="2055" name="Picture 7"/>
          <p:cNvPicPr>
            <a:picLocks noChangeAspect="1" noChangeArrowheads="1"/>
          </p:cNvPicPr>
          <p:nvPr/>
        </p:nvPicPr>
        <p:blipFill>
          <a:blip r:embed="rId6"/>
          <a:srcRect l="53150" t="9449" r="5906" b="4724"/>
          <a:stretch>
            <a:fillRect/>
          </a:stretch>
        </p:blipFill>
        <p:spPr bwMode="auto">
          <a:xfrm>
            <a:off x="2786050" y="2071678"/>
            <a:ext cx="4991994" cy="6539975"/>
          </a:xfrm>
          <a:prstGeom prst="rect">
            <a:avLst/>
          </a:prstGeom>
          <a:noFill/>
          <a:ln w="9525">
            <a:noFill/>
            <a:miter lim="800000"/>
            <a:headEnd/>
            <a:tailEnd/>
          </a:ln>
        </p:spPr>
      </p:pic>
      <p:pic>
        <p:nvPicPr>
          <p:cNvPr id="2057" name="Picture 9"/>
          <p:cNvPicPr>
            <a:picLocks noChangeAspect="1" noChangeArrowheads="1"/>
          </p:cNvPicPr>
          <p:nvPr/>
        </p:nvPicPr>
        <p:blipFill>
          <a:blip r:embed="rId7"/>
          <a:srcRect l="53150" t="9449" r="5906" b="4724"/>
          <a:stretch>
            <a:fillRect/>
          </a:stretch>
        </p:blipFill>
        <p:spPr bwMode="auto">
          <a:xfrm>
            <a:off x="2794716" y="3000372"/>
            <a:ext cx="4991994" cy="6540000"/>
          </a:xfrm>
          <a:prstGeom prst="rect">
            <a:avLst/>
          </a:prstGeom>
          <a:noFill/>
          <a:ln w="9525">
            <a:noFill/>
            <a:miter lim="800000"/>
            <a:headEnd/>
            <a:tailEnd/>
          </a:ln>
        </p:spPr>
      </p:pic>
      <p:pic>
        <p:nvPicPr>
          <p:cNvPr id="2056" name="Picture 8"/>
          <p:cNvPicPr>
            <a:picLocks noChangeAspect="1" noChangeArrowheads="1"/>
          </p:cNvPicPr>
          <p:nvPr/>
        </p:nvPicPr>
        <p:blipFill>
          <a:blip r:embed="rId8"/>
          <a:srcRect l="53150" t="9449" r="5906" b="4724"/>
          <a:stretch>
            <a:fillRect/>
          </a:stretch>
        </p:blipFill>
        <p:spPr bwMode="auto">
          <a:xfrm>
            <a:off x="2786050" y="4071942"/>
            <a:ext cx="4991994" cy="6539975"/>
          </a:xfrm>
          <a:prstGeom prst="rect">
            <a:avLst/>
          </a:prstGeom>
          <a:noFill/>
          <a:ln w="9525">
            <a:noFill/>
            <a:miter lim="800000"/>
            <a:headEnd/>
            <a:tailEnd/>
          </a:ln>
        </p:spPr>
      </p:pic>
      <p:pic>
        <p:nvPicPr>
          <p:cNvPr id="2051" name="Picture 3"/>
          <p:cNvPicPr>
            <a:picLocks noChangeAspect="1" noChangeArrowheads="1"/>
          </p:cNvPicPr>
          <p:nvPr/>
        </p:nvPicPr>
        <p:blipFill>
          <a:blip r:embed="rId9"/>
          <a:srcRect l="50197" t="9449" r="5906" b="4724"/>
          <a:stretch>
            <a:fillRect/>
          </a:stretch>
        </p:blipFill>
        <p:spPr bwMode="auto">
          <a:xfrm>
            <a:off x="2786050" y="5286388"/>
            <a:ext cx="5000692" cy="6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1285860"/>
            <a:ext cx="7772400" cy="3434158"/>
          </a:xfrm>
        </p:spPr>
        <p:txBody>
          <a:bodyPr/>
          <a:lstStyle/>
          <a:p>
            <a:pPr algn="ctr"/>
            <a:r>
              <a:rPr lang="en-US" dirty="0" smtClean="0">
                <a:solidFill>
                  <a:schemeClr val="tx1">
                    <a:lumMod val="85000"/>
                  </a:schemeClr>
                </a:solidFill>
              </a:rPr>
              <a:t>The focus of this study is to evaluate the functional competencies related to the transmission of HIV/AIDS.</a:t>
            </a:r>
            <a:endParaRPr lang="en-US"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90554" y="357174"/>
            <a:ext cx="8324850" cy="1143000"/>
          </a:xfrm>
          <a:prstGeom prst="rect">
            <a:avLst/>
          </a:prstGeom>
          <a:effectLst/>
        </p:spPr>
        <p:txBody>
          <a:bodyPr vert="horz" lIns="0" tIns="9144" rIns="0" bIns="9144" anchor="b">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Psychological Dimension</a:t>
            </a:r>
            <a:r>
              <a:rPr kumimoji="0" lang="en-US" sz="4800" b="1" i="0" u="none" strike="noStrike" kern="1200" cap="none" spc="0" normalizeH="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of the Health</a:t>
            </a:r>
            <a:endParaRPr kumimoji="0" lang="en-US" sz="4800" b="1" i="0" u="none" strike="noStrike" kern="1200" cap="none" spc="0" normalizeH="0" baseline="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4" name="2 Marcador de contenido"/>
          <p:cNvSpPr txBox="1">
            <a:spLocks/>
          </p:cNvSpPr>
          <p:nvPr/>
        </p:nvSpPr>
        <p:spPr>
          <a:xfrm>
            <a:off x="962025" y="2000250"/>
            <a:ext cx="7467600" cy="3757613"/>
          </a:xfrm>
          <a:prstGeom prst="rect">
            <a:avLst/>
          </a:prstGeom>
        </p:spPr>
        <p:txBody>
          <a:bodyPr>
            <a:normAutofit fontScale="92500" lnSpcReduction="10000"/>
          </a:bodyPr>
          <a:lstStyle/>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Psychological Model</a:t>
            </a:r>
            <a:r>
              <a:rPr kumimoji="0" lang="en-US" sz="3000" b="0" i="0" u="none" strike="noStrike" kern="1200" cap="none" spc="0" normalizeH="0" noProof="0" dirty="0" smtClean="0">
                <a:ln>
                  <a:noFill/>
                </a:ln>
                <a:solidFill>
                  <a:schemeClr val="tx1"/>
                </a:solidFill>
                <a:effectLst/>
                <a:uLnTx/>
                <a:uFillTx/>
                <a:latin typeface="+mn-lt"/>
                <a:ea typeface="+mn-ea"/>
                <a:cs typeface="+mn-cs"/>
              </a:rPr>
              <a:t> of Biological Health</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Contingencial</a:t>
            </a:r>
            <a:r>
              <a:rPr kumimoji="0" lang="en-US" sz="3000" b="0" i="0" u="none" strike="noStrike" kern="1200" cap="none" spc="0" normalizeH="0" noProof="0" dirty="0" smtClean="0">
                <a:ln>
                  <a:noFill/>
                </a:ln>
                <a:solidFill>
                  <a:schemeClr val="tx1"/>
                </a:solidFill>
                <a:effectLst/>
                <a:uLnTx/>
                <a:uFillTx/>
                <a:latin typeface="+mn-lt"/>
                <a:ea typeface="+mn-ea"/>
                <a:cs typeface="+mn-cs"/>
              </a:rPr>
              <a:t> Analysis (Functional Analysis)</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Instrument’s</a:t>
            </a:r>
            <a:r>
              <a:rPr kumimoji="0" lang="en-US" sz="3000" b="0" i="0" u="none" strike="noStrike" kern="1200" cap="none" spc="0" normalizeH="0" noProof="0" dirty="0" smtClean="0">
                <a:ln>
                  <a:noFill/>
                </a:ln>
                <a:solidFill>
                  <a:schemeClr val="tx1"/>
                </a:solidFill>
                <a:effectLst/>
                <a:uLnTx/>
                <a:uFillTx/>
                <a:latin typeface="+mn-lt"/>
                <a:ea typeface="+mn-ea"/>
                <a:cs typeface="+mn-cs"/>
              </a:rPr>
              <a:t> </a:t>
            </a:r>
            <a:r>
              <a:rPr lang="en-US" sz="3000" dirty="0" smtClean="0"/>
              <a:t>parts</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923544" marR="0" lvl="2" indent="-274320" algn="l" defTabSz="914400" rtl="0" eaLnBrk="1" fontAlgn="auto" latinLnBrk="0" hangingPunct="1">
              <a:lnSpc>
                <a:spcPct val="100000"/>
              </a:lnSpc>
              <a:spcBef>
                <a:spcPct val="20000"/>
              </a:spcBef>
              <a:spcAft>
                <a:spcPts val="0"/>
              </a:spcAft>
              <a:buClr>
                <a:schemeClr val="accent3"/>
              </a:buClr>
              <a:buSzTx/>
              <a:buFont typeface="Wingdings 2"/>
              <a:buChar char=""/>
              <a:tabLst/>
              <a:defRPr/>
            </a:pPr>
            <a:r>
              <a:rPr lang="en-US" sz="2400" dirty="0" smtClean="0"/>
              <a:t>About Information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923544" marR="0" lvl="2" indent="-274320" algn="l" defTabSz="914400" rtl="0" eaLnBrk="1" fontAlgn="auto" latinLnBrk="0" hangingPunct="1">
              <a:lnSpc>
                <a:spcPct val="100000"/>
              </a:lnSpc>
              <a:spcBef>
                <a:spcPct val="20000"/>
              </a:spcBef>
              <a:spcAft>
                <a:spcPts val="0"/>
              </a:spcAft>
              <a:buClr>
                <a:schemeClr val="accent3"/>
              </a:buClr>
              <a:buSzTx/>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About Attitudes</a:t>
            </a:r>
          </a:p>
          <a:p>
            <a:pPr marL="923544" marR="0" lvl="2" indent="-274320" algn="l" defTabSz="914400" rtl="0" eaLnBrk="1" fontAlgn="auto" latinLnBrk="0" hangingPunct="1">
              <a:lnSpc>
                <a:spcPct val="100000"/>
              </a:lnSpc>
              <a:spcBef>
                <a:spcPct val="20000"/>
              </a:spcBef>
              <a:spcAft>
                <a:spcPts val="0"/>
              </a:spcAft>
              <a:buClr>
                <a:schemeClr val="accent3"/>
              </a:buClr>
              <a:buSzTx/>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About Functional Competencies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half" idx="1"/>
          </p:nvPr>
        </p:nvGraphicFramePr>
        <p:xfrm>
          <a:off x="214282" y="1071546"/>
          <a:ext cx="8715437" cy="5429289"/>
        </p:xfrm>
        <a:graphic>
          <a:graphicData uri="http://schemas.openxmlformats.org/drawingml/2006/table">
            <a:tbl>
              <a:tblPr>
                <a:tableStyleId>{08FB837D-C827-4EFA-A057-4D05807E0F7C}</a:tableStyleId>
              </a:tblPr>
              <a:tblGrid>
                <a:gridCol w="2083438"/>
                <a:gridCol w="2012000"/>
                <a:gridCol w="1617710"/>
                <a:gridCol w="1581219"/>
                <a:gridCol w="1421070"/>
              </a:tblGrid>
              <a:tr h="458329">
                <a:tc rowSpan="3">
                  <a:txBody>
                    <a:bodyPr/>
                    <a:lstStyle/>
                    <a:p>
                      <a:pPr algn="ctr">
                        <a:lnSpc>
                          <a:spcPct val="115000"/>
                        </a:lnSpc>
                        <a:spcAft>
                          <a:spcPts val="1000"/>
                        </a:spcAft>
                      </a:pPr>
                      <a:r>
                        <a:rPr lang="en-US" sz="1600" noProof="0" smtClean="0">
                          <a:effectLst>
                            <a:outerShdw blurRad="38100" dist="38100" dir="2700000" algn="tl">
                              <a:srgbClr val="000000">
                                <a:alpha val="43137"/>
                              </a:srgbClr>
                            </a:outerShdw>
                          </a:effectLst>
                        </a:rPr>
                        <a:t>Categories of analysis</a:t>
                      </a:r>
                      <a:endParaRPr lang="en-US" sz="1600" b="1" noProof="0">
                        <a:solidFill>
                          <a:schemeClr val="tx1"/>
                        </a:solidFill>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gridSpan="4">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Competencies Level</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399054">
                <a:tc vMerge="1">
                  <a:txBody>
                    <a:bodyPr/>
                    <a:lstStyle/>
                    <a:p>
                      <a:endParaRPr lang="en-US"/>
                    </a:p>
                  </a:txBody>
                  <a:tcPr/>
                </a:tc>
                <a:tc>
                  <a:txBody>
                    <a:bodyPr/>
                    <a:lstStyle/>
                    <a:p>
                      <a:pPr algn="ctr">
                        <a:lnSpc>
                          <a:spcPct val="115000"/>
                        </a:lnSpc>
                        <a:spcAft>
                          <a:spcPts val="0"/>
                        </a:spcAft>
                      </a:pPr>
                      <a:endParaRPr lang="en-US" sz="1600" noProof="0" smtClean="0">
                        <a:effectLst>
                          <a:outerShdw blurRad="38100" dist="38100" dir="2700000" algn="tl">
                            <a:srgbClr val="000000">
                              <a:alpha val="43137"/>
                            </a:srgbClr>
                          </a:outerShdw>
                        </a:effectLst>
                      </a:endParaRPr>
                    </a:p>
                    <a:p>
                      <a:pPr algn="ctr">
                        <a:lnSpc>
                          <a:spcPct val="115000"/>
                        </a:lnSpc>
                        <a:spcAft>
                          <a:spcPts val="0"/>
                        </a:spcAft>
                      </a:pPr>
                      <a:r>
                        <a:rPr lang="en-US" sz="1600" noProof="0" smtClean="0">
                          <a:effectLst>
                            <a:outerShdw blurRad="38100" dist="38100" dir="2700000" algn="tl">
                              <a:srgbClr val="000000">
                                <a:alpha val="43137"/>
                              </a:srgbClr>
                            </a:outerShdw>
                          </a:effectLst>
                        </a:rPr>
                        <a:t>Beliefs and Knowledge (information)</a:t>
                      </a:r>
                      <a:endParaRPr lang="en-US" sz="1600" b="1" noProof="0">
                        <a:solidFill>
                          <a:schemeClr val="bg1"/>
                        </a:solidFill>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Specific preventive behaviors</a:t>
                      </a:r>
                      <a:endParaRPr lang="en-US" sz="1600" b="1" noProof="0">
                        <a:solidFill>
                          <a:schemeClr val="bg1"/>
                        </a:solidFill>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Social Competencies</a:t>
                      </a:r>
                      <a:endParaRPr lang="en-US" sz="1600" b="1" noProof="0">
                        <a:solidFill>
                          <a:schemeClr val="bg1"/>
                        </a:solidFill>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a:effectLst>
                            <a:outerShdw blurRad="38100" dist="38100" dir="2700000" algn="tl">
                              <a:srgbClr val="000000">
                                <a:alpha val="43137"/>
                              </a:srgbClr>
                            </a:outerShdw>
                          </a:effectLst>
                        </a:rPr>
                        <a:t>Particular preventive behavior</a:t>
                      </a:r>
                    </a:p>
                    <a:p>
                      <a:pPr algn="ctr">
                        <a:lnSpc>
                          <a:spcPct val="115000"/>
                        </a:lnSpc>
                        <a:spcAft>
                          <a:spcPts val="0"/>
                        </a:spcAft>
                      </a:pPr>
                      <a:r>
                        <a:rPr lang="en-US" sz="1600" noProof="0">
                          <a:effectLst>
                            <a:outerShdw blurRad="38100" dist="38100" dir="2700000" algn="tl">
                              <a:srgbClr val="000000">
                                <a:alpha val="43137"/>
                              </a:srgbClr>
                            </a:outerShdw>
                          </a:effectLst>
                        </a:rPr>
                        <a:t>(Condom Use) </a:t>
                      </a:r>
                      <a:endParaRPr lang="en-US" sz="1600" b="1" noProof="0">
                        <a:solidFill>
                          <a:schemeClr val="bg1"/>
                        </a:solidFill>
                        <a:effectLst>
                          <a:outerShdw blurRad="38100" dist="38100" dir="2700000" algn="tl">
                            <a:srgbClr val="000000">
                              <a:alpha val="43137"/>
                            </a:srgbClr>
                          </a:outerShdw>
                        </a:effectLst>
                        <a:latin typeface="Calibri"/>
                        <a:ea typeface="Calibri"/>
                        <a:cs typeface="Times New Roman"/>
                      </a:endParaRPr>
                    </a:p>
                  </a:txBody>
                  <a:tcPr marL="34205" marR="34205" marT="0" marB="0" anchor="ctr"/>
                </a:tc>
              </a:tr>
              <a:tr h="491765">
                <a:tc vMerge="1">
                  <a:txBody>
                    <a:bodyPr/>
                    <a:lstStyle/>
                    <a:p>
                      <a:endParaRPr lang="en-US"/>
                    </a:p>
                  </a:txBody>
                  <a:tcP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Part I</a:t>
                      </a:r>
                      <a:endParaRPr lang="en-US" sz="1600" b="1" noProof="0">
                        <a:solidFill>
                          <a:schemeClr val="bg1"/>
                        </a:solidFill>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gridSpan="3">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Part II</a:t>
                      </a:r>
                      <a:endParaRPr lang="en-US" sz="1600" b="1" noProof="0">
                        <a:solidFill>
                          <a:schemeClr val="bg1"/>
                        </a:solidFill>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hMerge="1">
                  <a:txBody>
                    <a:bodyPr/>
                    <a:lstStyle/>
                    <a:p>
                      <a:endParaRPr lang="en-US"/>
                    </a:p>
                  </a:txBody>
                  <a:tcPr/>
                </a:tc>
                <a:tc hMerge="1">
                  <a:txBody>
                    <a:bodyPr/>
                    <a:lstStyle/>
                    <a:p>
                      <a:endParaRPr lang="en-US"/>
                    </a:p>
                  </a:txBody>
                  <a:tcPr/>
                </a:tc>
              </a:tr>
              <a:tr h="775956">
                <a:tc>
                  <a:txBody>
                    <a:bodyPr/>
                    <a:lstStyle/>
                    <a:p>
                      <a:pPr algn="ctr">
                        <a:lnSpc>
                          <a:spcPct val="115000"/>
                        </a:lnSpc>
                        <a:spcAft>
                          <a:spcPts val="0"/>
                        </a:spcAft>
                      </a:pPr>
                      <a:r>
                        <a:rPr lang="en-US" sz="1600" u="sng" noProof="0" smtClean="0">
                          <a:effectLst>
                            <a:outerShdw blurRad="38100" dist="38100" dir="2700000" algn="tl">
                              <a:srgbClr val="000000">
                                <a:alpha val="43137"/>
                              </a:srgbClr>
                            </a:outerShdw>
                          </a:effectLst>
                        </a:rPr>
                        <a:t>Morphology</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1-4</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1-4</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17-20</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33-26</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r>
              <a:tr h="760632">
                <a:tc>
                  <a:txBody>
                    <a:bodyPr/>
                    <a:lstStyle/>
                    <a:p>
                      <a:pPr algn="ctr">
                        <a:lnSpc>
                          <a:spcPct val="115000"/>
                        </a:lnSpc>
                        <a:spcAft>
                          <a:spcPts val="0"/>
                        </a:spcAft>
                      </a:pPr>
                      <a:r>
                        <a:rPr lang="en-US" sz="1600" u="sng" noProof="0" smtClean="0">
                          <a:effectLst>
                            <a:outerShdw blurRad="38100" dist="38100" dir="2700000" algn="tl">
                              <a:srgbClr val="000000">
                                <a:alpha val="43137"/>
                              </a:srgbClr>
                            </a:outerShdw>
                          </a:effectLst>
                        </a:rPr>
                        <a:t>People</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5-8</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5-8</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21-24</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37-40</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r>
              <a:tr h="770382">
                <a:tc>
                  <a:txBody>
                    <a:bodyPr/>
                    <a:lstStyle/>
                    <a:p>
                      <a:pPr algn="ctr">
                        <a:lnSpc>
                          <a:spcPct val="115000"/>
                        </a:lnSpc>
                        <a:spcAft>
                          <a:spcPts val="0"/>
                        </a:spcAft>
                      </a:pPr>
                      <a:r>
                        <a:rPr lang="en-US" sz="1600" u="sng" noProof="0" smtClean="0">
                          <a:effectLst>
                            <a:outerShdw blurRad="38100" dist="38100" dir="2700000" algn="tl">
                              <a:srgbClr val="000000">
                                <a:alpha val="43137"/>
                              </a:srgbClr>
                            </a:outerShdw>
                          </a:effectLst>
                        </a:rPr>
                        <a:t>Situations</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9-12</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9-12</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25-28</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41-44</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r>
              <a:tr h="773171">
                <a:tc>
                  <a:txBody>
                    <a:bodyPr/>
                    <a:lstStyle/>
                    <a:p>
                      <a:pPr algn="ctr">
                        <a:lnSpc>
                          <a:spcPct val="115000"/>
                        </a:lnSpc>
                        <a:spcAft>
                          <a:spcPts val="0"/>
                        </a:spcAft>
                      </a:pPr>
                      <a:r>
                        <a:rPr lang="en-US" sz="1600" u="sng" noProof="0" smtClean="0">
                          <a:effectLst>
                            <a:outerShdw blurRad="38100" dist="38100" dir="2700000" algn="tl">
                              <a:srgbClr val="000000">
                                <a:alpha val="43137"/>
                              </a:srgbClr>
                            </a:outerShdw>
                          </a:effectLst>
                        </a:rPr>
                        <a:t>Consequences</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13-16</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13-16</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smtClean="0">
                          <a:effectLst>
                            <a:outerShdw blurRad="38100" dist="38100" dir="2700000" algn="tl">
                              <a:srgbClr val="000000">
                                <a:alpha val="43137"/>
                              </a:srgbClr>
                            </a:outerShdw>
                          </a:effectLst>
                        </a:rPr>
                        <a:t>Items</a:t>
                      </a:r>
                    </a:p>
                    <a:p>
                      <a:pPr algn="ctr">
                        <a:lnSpc>
                          <a:spcPct val="115000"/>
                        </a:lnSpc>
                        <a:spcAft>
                          <a:spcPts val="0"/>
                        </a:spcAft>
                      </a:pPr>
                      <a:r>
                        <a:rPr lang="en-US" sz="1600" noProof="0" smtClean="0">
                          <a:effectLst>
                            <a:outerShdw blurRad="38100" dist="38100" dir="2700000" algn="tl">
                              <a:srgbClr val="000000">
                                <a:alpha val="43137"/>
                              </a:srgbClr>
                            </a:outerShdw>
                          </a:effectLst>
                        </a:rPr>
                        <a:t>29-32</a:t>
                      </a:r>
                      <a:endParaRPr lang="en-US" sz="1600" b="1" noProof="0">
                        <a:effectLst>
                          <a:outerShdw blurRad="38100" dist="38100" dir="2700000" algn="tl">
                            <a:srgbClr val="000000">
                              <a:alpha val="43137"/>
                            </a:srgbClr>
                          </a:outerShdw>
                        </a:effectLst>
                        <a:latin typeface="Calibri"/>
                        <a:ea typeface="Calibri"/>
                        <a:cs typeface="Times New Roman"/>
                      </a:endParaRPr>
                    </a:p>
                  </a:txBody>
                  <a:tcPr marL="34205" marR="34205" marT="0" marB="0" anchor="ctr"/>
                </a:tc>
                <a:tc>
                  <a:txBody>
                    <a:bodyPr/>
                    <a:lstStyle/>
                    <a:p>
                      <a:pPr algn="ctr">
                        <a:lnSpc>
                          <a:spcPct val="115000"/>
                        </a:lnSpc>
                        <a:spcAft>
                          <a:spcPts val="0"/>
                        </a:spcAft>
                      </a:pPr>
                      <a:r>
                        <a:rPr lang="en-US" sz="1600" noProof="0" dirty="0" smtClean="0">
                          <a:effectLst>
                            <a:outerShdw blurRad="38100" dist="38100" dir="2700000" algn="tl">
                              <a:srgbClr val="000000">
                                <a:alpha val="43137"/>
                              </a:srgbClr>
                            </a:outerShdw>
                          </a:effectLst>
                        </a:rPr>
                        <a:t>------</a:t>
                      </a:r>
                      <a:endParaRPr lang="en-US" sz="1600" b="1" noProof="0" dirty="0">
                        <a:effectLst>
                          <a:outerShdw blurRad="38100" dist="38100" dir="2700000" algn="tl">
                            <a:srgbClr val="000000">
                              <a:alpha val="43137"/>
                            </a:srgbClr>
                          </a:outerShdw>
                        </a:effectLst>
                        <a:latin typeface="Calibri"/>
                        <a:ea typeface="Calibri"/>
                        <a:cs typeface="Times New Roman"/>
                      </a:endParaRPr>
                    </a:p>
                  </a:txBody>
                  <a:tcPr marL="34205" marR="34205" marT="0" marB="0" anchor="ctr"/>
                </a:tc>
              </a:tr>
            </a:tbl>
          </a:graphicData>
        </a:graphic>
      </p:graphicFrame>
      <p:sp>
        <p:nvSpPr>
          <p:cNvPr id="6" name="1 Título"/>
          <p:cNvSpPr>
            <a:spLocks noGrp="1"/>
          </p:cNvSpPr>
          <p:nvPr>
            <p:ph type="title"/>
          </p:nvPr>
        </p:nvSpPr>
        <p:spPr>
          <a:xfrm>
            <a:off x="357158" y="-214338"/>
            <a:ext cx="8229600" cy="1143000"/>
          </a:xfrm>
        </p:spPr>
        <p:txBody>
          <a:bodyPr/>
          <a:lstStyle/>
          <a:p>
            <a:pPr algn="ctr"/>
            <a:r>
              <a:rPr lang="en-US" dirty="0" smtClean="0"/>
              <a:t>Questionnaire Structure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312614" y="318536"/>
          <a:ext cx="8501122" cy="5967984"/>
        </p:xfrm>
        <a:graphic>
          <a:graphicData uri="http://schemas.openxmlformats.org/drawingml/2006/table">
            <a:tbl>
              <a:tblPr>
                <a:tableStyleId>{638B1855-1B75-4FBE-930C-398BA8C253C6}</a:tableStyleId>
              </a:tblPr>
              <a:tblGrid>
                <a:gridCol w="8501122"/>
              </a:tblGrid>
              <a:tr h="3723342">
                <a:tc>
                  <a:txBody>
                    <a:bodyPr/>
                    <a:lstStyle/>
                    <a:p>
                      <a:pPr algn="just">
                        <a:spcBef>
                          <a:spcPts val="600"/>
                        </a:spcBef>
                        <a:spcAft>
                          <a:spcPts val="600"/>
                        </a:spcAft>
                        <a:buFont typeface="Arial" pitchFamily="34" charset="0"/>
                        <a:buChar char="•"/>
                        <a:tabLst>
                          <a:tab pos="90170" algn="l"/>
                          <a:tab pos="450215" algn="l"/>
                        </a:tabLst>
                      </a:pPr>
                      <a:r>
                        <a:rPr lang="en-US" sz="1600" b="1" u="sng" dirty="0" smtClean="0">
                          <a:effectLst>
                            <a:outerShdw blurRad="38100" dist="38100" dir="2700000" algn="tl">
                              <a:srgbClr val="000000">
                                <a:alpha val="43137"/>
                              </a:srgbClr>
                            </a:outerShdw>
                          </a:effectLst>
                        </a:rPr>
                        <a:t>I </a:t>
                      </a:r>
                      <a:r>
                        <a:rPr lang="en-US" sz="1600" b="1" u="sng" dirty="0">
                          <a:effectLst>
                            <a:outerShdw blurRad="38100" dist="38100" dir="2700000" algn="tl">
                              <a:srgbClr val="000000">
                                <a:alpha val="43137"/>
                              </a:srgbClr>
                            </a:outerShdw>
                          </a:effectLst>
                        </a:rPr>
                        <a:t>think that having sexual intercourse</a:t>
                      </a:r>
                      <a:r>
                        <a:rPr lang="en-US" sz="1600" b="1" dirty="0">
                          <a:effectLst>
                            <a:outerShdw blurRad="38100" dist="38100" dir="2700000" algn="tl">
                              <a:srgbClr val="000000">
                                <a:alpha val="43137"/>
                              </a:srgbClr>
                            </a:outerShdw>
                          </a:effectLst>
                        </a:rPr>
                        <a:t> (including caresses, masturbation and/or penetration of any kind), when I have been drinking or am under the influence of any drug, is a behavior with</a:t>
                      </a:r>
                      <a:r>
                        <a:rPr lang="en-US" sz="1600" b="1" dirty="0" smtClean="0">
                          <a:effectLst>
                            <a:outerShdw blurRad="38100" dist="38100" dir="2700000" algn="tl">
                              <a:srgbClr val="000000">
                                <a:alpha val="43137"/>
                              </a:srgbClr>
                            </a:outerShdw>
                          </a:effectLst>
                        </a:rPr>
                        <a:t>:</a:t>
                      </a:r>
                    </a:p>
                    <a:p>
                      <a:pPr algn="just">
                        <a:spcBef>
                          <a:spcPts val="600"/>
                        </a:spcBef>
                        <a:spcAft>
                          <a:spcPts val="600"/>
                        </a:spcAft>
                        <a:buFont typeface="Arial" pitchFamily="34" charset="0"/>
                        <a:buChar char="•"/>
                        <a:tabLst>
                          <a:tab pos="90170" algn="l"/>
                          <a:tab pos="450215" algn="l"/>
                        </a:tabLst>
                      </a:pPr>
                      <a:endParaRPr lang="en-US" sz="1600" b="1" dirty="0" smtClean="0">
                        <a:effectLst>
                          <a:outerShdw blurRad="38100" dist="38100" dir="2700000" algn="tl">
                            <a:srgbClr val="000000">
                              <a:alpha val="43137"/>
                            </a:srgbClr>
                          </a:outerShdw>
                        </a:effectLst>
                      </a:endParaRPr>
                    </a:p>
                    <a:p>
                      <a:pPr algn="just">
                        <a:spcBef>
                          <a:spcPts val="600"/>
                        </a:spcBef>
                        <a:spcAft>
                          <a:spcPts val="600"/>
                        </a:spcAft>
                        <a:buFont typeface="Arial" pitchFamily="34" charset="0"/>
                        <a:buChar char="•"/>
                        <a:tabLst>
                          <a:tab pos="90170" algn="l"/>
                          <a:tab pos="450215" algn="l"/>
                        </a:tabLst>
                      </a:pPr>
                      <a:endParaRPr lang="en-US" sz="1600" b="1" dirty="0">
                        <a:effectLst>
                          <a:outerShdw blurRad="38100" dist="38100" dir="2700000" algn="tl">
                            <a:srgbClr val="000000">
                              <a:alpha val="43137"/>
                            </a:srgbClr>
                          </a:outerShdw>
                        </a:effectLst>
                      </a:endParaRPr>
                    </a:p>
                    <a:p>
                      <a:pPr algn="just">
                        <a:spcBef>
                          <a:spcPts val="600"/>
                        </a:spcBef>
                        <a:spcAft>
                          <a:spcPts val="600"/>
                        </a:spcAft>
                        <a:tabLst>
                          <a:tab pos="90170" algn="l"/>
                        </a:tabLst>
                      </a:pPr>
                      <a:r>
                        <a:rPr lang="en-US" sz="1600" b="1" dirty="0">
                          <a:effectLst>
                            <a:outerShdw blurRad="38100" dist="38100" dir="2700000" algn="tl">
                              <a:srgbClr val="000000">
                                <a:alpha val="43137"/>
                              </a:srgbClr>
                            </a:outerShdw>
                          </a:effectLst>
                        </a:rPr>
                        <a:t> ** </a:t>
                      </a:r>
                      <a:r>
                        <a:rPr lang="en-US" sz="1600" b="1" u="sng" dirty="0">
                          <a:effectLst>
                            <a:outerShdw blurRad="38100" dist="38100" dir="2700000" algn="tl">
                              <a:srgbClr val="000000">
                                <a:alpha val="43137"/>
                              </a:srgbClr>
                            </a:outerShdw>
                          </a:effectLst>
                        </a:rPr>
                        <a:t>I suggest alternative sexual behaviors</a:t>
                      </a:r>
                      <a:r>
                        <a:rPr lang="en-US" sz="1600" b="1" dirty="0">
                          <a:effectLst>
                            <a:outerShdw blurRad="38100" dist="38100" dir="2700000" algn="tl">
                              <a:srgbClr val="000000">
                                <a:alpha val="43137"/>
                              </a:srgbClr>
                            </a:outerShdw>
                          </a:effectLst>
                        </a:rPr>
                        <a:t> when I have been drinking or am under the influence of any drug and I have the opportunity for sexual intercourse (penetration of any kind</a:t>
                      </a:r>
                      <a:r>
                        <a:rPr lang="en-US" sz="1600" b="1" dirty="0" smtClean="0">
                          <a:effectLst>
                            <a:outerShdw blurRad="38100" dist="38100" dir="2700000" algn="tl">
                              <a:srgbClr val="000000">
                                <a:alpha val="43137"/>
                              </a:srgbClr>
                            </a:outerShdw>
                          </a:effectLst>
                        </a:rPr>
                        <a:t>):</a:t>
                      </a:r>
                    </a:p>
                    <a:p>
                      <a:pPr algn="just">
                        <a:spcBef>
                          <a:spcPts val="600"/>
                        </a:spcBef>
                        <a:spcAft>
                          <a:spcPts val="600"/>
                        </a:spcAft>
                        <a:tabLst>
                          <a:tab pos="90170" algn="l"/>
                        </a:tabLst>
                      </a:pPr>
                      <a:endParaRPr lang="es-MX" sz="1600" dirty="0" smtClean="0">
                        <a:effectLst>
                          <a:outerShdw blurRad="38100" dist="38100" dir="2700000" algn="tl">
                            <a:srgbClr val="000000">
                              <a:alpha val="43137"/>
                            </a:srgbClr>
                          </a:outerShdw>
                        </a:effectLst>
                      </a:endParaRPr>
                    </a:p>
                    <a:p>
                      <a:pPr algn="just">
                        <a:spcBef>
                          <a:spcPts val="600"/>
                        </a:spcBef>
                        <a:spcAft>
                          <a:spcPts val="600"/>
                        </a:spcAft>
                        <a:tabLst>
                          <a:tab pos="90170" algn="l"/>
                        </a:tabLst>
                      </a:pPr>
                      <a:endParaRPr lang="en-US" sz="1600" dirty="0">
                        <a:effectLst>
                          <a:outerShdw blurRad="38100" dist="38100" dir="2700000" algn="tl">
                            <a:srgbClr val="000000">
                              <a:alpha val="43137"/>
                            </a:srgbClr>
                          </a:outerShdw>
                        </a:effectLst>
                      </a:endParaRPr>
                    </a:p>
                    <a:p>
                      <a:pPr algn="just">
                        <a:spcBef>
                          <a:spcPts val="600"/>
                        </a:spcBef>
                        <a:spcAft>
                          <a:spcPts val="600"/>
                        </a:spcAft>
                      </a:pPr>
                      <a:r>
                        <a:rPr lang="en-US" sz="1600" b="1" dirty="0">
                          <a:effectLst>
                            <a:outerShdw blurRad="38100" dist="38100" dir="2700000" algn="tl">
                              <a:srgbClr val="000000">
                                <a:alpha val="43137"/>
                              </a:srgbClr>
                            </a:outerShdw>
                          </a:effectLst>
                        </a:rPr>
                        <a:t>*** When I have been drinking or am under the influence of any drug and I have the opportunity for sexual intercourse (masturbation and/or penetration of any kind) </a:t>
                      </a:r>
                      <a:r>
                        <a:rPr lang="en-US" sz="1600" b="1" u="sng" dirty="0">
                          <a:effectLst>
                            <a:outerShdw blurRad="38100" dist="38100" dir="2700000" algn="tl">
                              <a:srgbClr val="000000">
                                <a:alpha val="43137"/>
                              </a:srgbClr>
                            </a:outerShdw>
                          </a:effectLst>
                        </a:rPr>
                        <a:t>I wait for my sexual partner to suggest</a:t>
                      </a:r>
                      <a:r>
                        <a:rPr lang="en-US" sz="1600" b="1" dirty="0">
                          <a:effectLst>
                            <a:outerShdw blurRad="38100" dist="38100" dir="2700000" algn="tl">
                              <a:srgbClr val="000000">
                                <a:alpha val="43137"/>
                              </a:srgbClr>
                            </a:outerShdw>
                          </a:effectLst>
                        </a:rPr>
                        <a:t> the use of preventive measures</a:t>
                      </a:r>
                      <a:r>
                        <a:rPr lang="en-US" sz="1600" b="1" dirty="0" smtClean="0">
                          <a:effectLst>
                            <a:outerShdw blurRad="38100" dist="38100" dir="2700000" algn="tl">
                              <a:srgbClr val="000000">
                                <a:alpha val="43137"/>
                              </a:srgbClr>
                            </a:outerShdw>
                          </a:effectLst>
                        </a:rPr>
                        <a:t>:</a:t>
                      </a:r>
                    </a:p>
                    <a:p>
                      <a:pPr algn="just">
                        <a:spcBef>
                          <a:spcPts val="600"/>
                        </a:spcBef>
                        <a:spcAft>
                          <a:spcPts val="600"/>
                        </a:spcAft>
                      </a:pPr>
                      <a:endParaRPr lang="es-MX" sz="1600" b="1" dirty="0" smtClean="0">
                        <a:effectLst>
                          <a:outerShdw blurRad="38100" dist="38100" dir="2700000" algn="tl">
                            <a:srgbClr val="000000">
                              <a:alpha val="43137"/>
                            </a:srgbClr>
                          </a:outerShdw>
                        </a:effectLst>
                      </a:endParaRPr>
                    </a:p>
                    <a:p>
                      <a:pPr algn="just">
                        <a:spcBef>
                          <a:spcPts val="600"/>
                        </a:spcBef>
                        <a:spcAft>
                          <a:spcPts val="600"/>
                        </a:spcAft>
                      </a:pPr>
                      <a:endParaRPr lang="en-US" sz="1600" b="1" dirty="0">
                        <a:effectLst>
                          <a:outerShdw blurRad="38100" dist="38100" dir="2700000" algn="tl">
                            <a:srgbClr val="000000">
                              <a:alpha val="43137"/>
                            </a:srgbClr>
                          </a:outerShdw>
                        </a:effectLst>
                      </a:endParaRPr>
                    </a:p>
                    <a:p>
                      <a:pPr algn="just">
                        <a:lnSpc>
                          <a:spcPct val="115000"/>
                        </a:lnSpc>
                        <a:spcBef>
                          <a:spcPts val="600"/>
                        </a:spcBef>
                        <a:spcAft>
                          <a:spcPts val="600"/>
                        </a:spcAft>
                      </a:pPr>
                      <a:r>
                        <a:rPr lang="en-US" sz="1600" b="1" dirty="0">
                          <a:effectLst>
                            <a:outerShdw blurRad="38100" dist="38100" dir="2700000" algn="tl">
                              <a:srgbClr val="000000">
                                <a:alpha val="43137"/>
                              </a:srgbClr>
                            </a:outerShdw>
                          </a:effectLst>
                        </a:rPr>
                        <a:t>**** I </a:t>
                      </a:r>
                      <a:r>
                        <a:rPr lang="en-US" sz="1600" b="1" u="sng" dirty="0">
                          <a:effectLst>
                            <a:outerShdw blurRad="38100" dist="38100" dir="2700000" algn="tl">
                              <a:srgbClr val="000000">
                                <a:alpha val="43137"/>
                              </a:srgbClr>
                            </a:outerShdw>
                          </a:effectLst>
                        </a:rPr>
                        <a:t>use a condom</a:t>
                      </a:r>
                      <a:r>
                        <a:rPr lang="en-US" sz="1600" b="1" dirty="0">
                          <a:effectLst>
                            <a:outerShdw blurRad="38100" dist="38100" dir="2700000" algn="tl">
                              <a:srgbClr val="000000">
                                <a:alpha val="43137"/>
                              </a:srgbClr>
                            </a:outerShdw>
                          </a:effectLst>
                        </a:rPr>
                        <a:t> when I have been drinking or am under the influence of any drug and I have the opportunity to have sexual intercourse  (including penetration of any kind</a:t>
                      </a:r>
                      <a:r>
                        <a:rPr lang="en-US" sz="1600" b="1" dirty="0" smtClean="0">
                          <a:effectLst>
                            <a:outerShdw blurRad="38100" dist="38100" dir="2700000" algn="tl">
                              <a:srgbClr val="000000">
                                <a:alpha val="43137"/>
                              </a:srgbClr>
                            </a:outerShdw>
                          </a:effectLst>
                        </a:rPr>
                        <a:t>):</a:t>
                      </a:r>
                    </a:p>
                    <a:p>
                      <a:pPr algn="just">
                        <a:lnSpc>
                          <a:spcPct val="115000"/>
                        </a:lnSpc>
                        <a:spcBef>
                          <a:spcPts val="600"/>
                        </a:spcBef>
                        <a:spcAft>
                          <a:spcPts val="600"/>
                        </a:spcAft>
                      </a:pPr>
                      <a:endParaRPr lang="es-MX" sz="1600" b="1" dirty="0" smtClean="0">
                        <a:solidFill>
                          <a:srgbClr val="000000"/>
                        </a:solidFill>
                        <a:effectLst>
                          <a:outerShdw blurRad="38100" dist="38100" dir="2700000" algn="tl">
                            <a:srgbClr val="000000">
                              <a:alpha val="43137"/>
                            </a:srgbClr>
                          </a:outerShdw>
                        </a:effectLst>
                        <a:latin typeface="Times New Roman"/>
                        <a:ea typeface="Times New Roman"/>
                        <a:cs typeface="Times New Roman"/>
                      </a:endParaRPr>
                    </a:p>
                    <a:p>
                      <a:pPr algn="just">
                        <a:lnSpc>
                          <a:spcPct val="115000"/>
                        </a:lnSpc>
                        <a:spcBef>
                          <a:spcPts val="600"/>
                        </a:spcBef>
                        <a:spcAft>
                          <a:spcPts val="600"/>
                        </a:spcAft>
                      </a:pPr>
                      <a:endParaRPr lang="en-US" sz="1600" b="1" dirty="0">
                        <a:solidFill>
                          <a:srgbClr val="000000"/>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r>
            </a:tbl>
          </a:graphicData>
        </a:graphic>
      </p:graphicFrame>
      <p:graphicFrame>
        <p:nvGraphicFramePr>
          <p:cNvPr id="8" name="7 Tabla"/>
          <p:cNvGraphicFramePr>
            <a:graphicFrameLocks noGrp="1"/>
          </p:cNvGraphicFramePr>
          <p:nvPr/>
        </p:nvGraphicFramePr>
        <p:xfrm>
          <a:off x="884118" y="1032916"/>
          <a:ext cx="7143798" cy="500066"/>
        </p:xfrm>
        <a:graphic>
          <a:graphicData uri="http://schemas.openxmlformats.org/drawingml/2006/table">
            <a:tbl>
              <a:tblPr>
                <a:tableStyleId>{35758FB7-9AC5-4552-8A53-C91805E547FA}</a:tableStyleId>
              </a:tblPr>
              <a:tblGrid>
                <a:gridCol w="1343696"/>
                <a:gridCol w="456679"/>
                <a:gridCol w="462820"/>
                <a:gridCol w="424384"/>
                <a:gridCol w="424384"/>
                <a:gridCol w="424384"/>
                <a:gridCol w="495115"/>
                <a:gridCol w="433724"/>
                <a:gridCol w="478300"/>
                <a:gridCol w="478300"/>
                <a:gridCol w="409970"/>
                <a:gridCol w="409970"/>
                <a:gridCol w="902072"/>
              </a:tblGrid>
              <a:tr h="500066">
                <a:tc>
                  <a:txBody>
                    <a:bodyPr/>
                    <a:lstStyle/>
                    <a:p>
                      <a:pPr algn="ctr">
                        <a:spcAft>
                          <a:spcPts val="0"/>
                        </a:spcAft>
                      </a:pPr>
                      <a:r>
                        <a:rPr lang="en-US" sz="1400" dirty="0"/>
                        <a:t>Maximum risk </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10</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9</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8</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7</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6</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5</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4</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3</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2</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1</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0</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Zero risk </a:t>
                      </a:r>
                      <a:endParaRPr lang="en-US" sz="1400" dirty="0">
                        <a:latin typeface="Times New Roman"/>
                        <a:ea typeface="Times New Roman"/>
                        <a:cs typeface="Times New Roman"/>
                      </a:endParaRPr>
                    </a:p>
                  </a:txBody>
                  <a:tcPr marL="68580" marR="68580" marT="0" marB="0" anchor="ctr"/>
                </a:tc>
              </a:tr>
            </a:tbl>
          </a:graphicData>
        </a:graphic>
      </p:graphicFrame>
      <p:graphicFrame>
        <p:nvGraphicFramePr>
          <p:cNvPr id="9" name="8 Tabla"/>
          <p:cNvGraphicFramePr>
            <a:graphicFrameLocks noGrp="1"/>
          </p:cNvGraphicFramePr>
          <p:nvPr/>
        </p:nvGraphicFramePr>
        <p:xfrm>
          <a:off x="884118" y="2390238"/>
          <a:ext cx="7143800" cy="640080"/>
        </p:xfrm>
        <a:graphic>
          <a:graphicData uri="http://schemas.openxmlformats.org/drawingml/2006/table">
            <a:tbl>
              <a:tblPr>
                <a:tableStyleId>{35758FB7-9AC5-4552-8A53-C91805E547FA}</a:tableStyleId>
              </a:tblPr>
              <a:tblGrid>
                <a:gridCol w="1428760"/>
                <a:gridCol w="1428760"/>
                <a:gridCol w="1428760"/>
                <a:gridCol w="1428760"/>
                <a:gridCol w="1428760"/>
              </a:tblGrid>
              <a:tr h="147955">
                <a:tc>
                  <a:txBody>
                    <a:bodyPr/>
                    <a:lstStyle/>
                    <a:p>
                      <a:pPr algn="ctr">
                        <a:spcAft>
                          <a:spcPts val="0"/>
                        </a:spcAft>
                      </a:pPr>
                      <a:r>
                        <a:rPr lang="en-US" sz="1400" dirty="0"/>
                        <a:t>Always</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Most of the times</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Occasionally</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Never</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I have never experienced this situation</a:t>
                      </a:r>
                      <a:endParaRPr lang="en-US" sz="1400" dirty="0">
                        <a:latin typeface="Times New Roman"/>
                        <a:ea typeface="Times New Roman"/>
                        <a:cs typeface="Times New Roman"/>
                      </a:endParaRPr>
                    </a:p>
                  </a:txBody>
                  <a:tcPr marL="68580" marR="68580" marT="0" marB="0" anchor="ctr"/>
                </a:tc>
              </a:tr>
            </a:tbl>
          </a:graphicData>
        </a:graphic>
      </p:graphicFrame>
      <p:graphicFrame>
        <p:nvGraphicFramePr>
          <p:cNvPr id="10" name="9 Tabla"/>
          <p:cNvGraphicFramePr>
            <a:graphicFrameLocks noGrp="1"/>
          </p:cNvGraphicFramePr>
          <p:nvPr/>
        </p:nvGraphicFramePr>
        <p:xfrm>
          <a:off x="812680" y="4092875"/>
          <a:ext cx="7143800" cy="640080"/>
        </p:xfrm>
        <a:graphic>
          <a:graphicData uri="http://schemas.openxmlformats.org/drawingml/2006/table">
            <a:tbl>
              <a:tblPr>
                <a:tableStyleId>{35758FB7-9AC5-4552-8A53-C91805E547FA}</a:tableStyleId>
              </a:tblPr>
              <a:tblGrid>
                <a:gridCol w="1428760"/>
                <a:gridCol w="1428760"/>
                <a:gridCol w="1428760"/>
                <a:gridCol w="1428760"/>
                <a:gridCol w="1428760"/>
              </a:tblGrid>
              <a:tr h="147955">
                <a:tc>
                  <a:txBody>
                    <a:bodyPr/>
                    <a:lstStyle/>
                    <a:p>
                      <a:pPr algn="ctr">
                        <a:spcAft>
                          <a:spcPts val="0"/>
                        </a:spcAft>
                      </a:pPr>
                      <a:r>
                        <a:rPr lang="en-US" sz="1400" dirty="0"/>
                        <a:t>Always</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Most of the times</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Occasionally</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Never</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I have never experienced this situation</a:t>
                      </a:r>
                      <a:endParaRPr lang="en-US" sz="1400" dirty="0">
                        <a:latin typeface="Times New Roman"/>
                        <a:ea typeface="Times New Roman"/>
                        <a:cs typeface="Times New Roman"/>
                      </a:endParaRPr>
                    </a:p>
                  </a:txBody>
                  <a:tcPr marL="68580" marR="68580" marT="0" marB="0" anchor="ctr"/>
                </a:tc>
              </a:tr>
            </a:tbl>
          </a:graphicData>
        </a:graphic>
      </p:graphicFrame>
      <p:graphicFrame>
        <p:nvGraphicFramePr>
          <p:cNvPr id="11" name="10 Tabla"/>
          <p:cNvGraphicFramePr>
            <a:graphicFrameLocks noGrp="1"/>
          </p:cNvGraphicFramePr>
          <p:nvPr/>
        </p:nvGraphicFramePr>
        <p:xfrm>
          <a:off x="884118" y="5533510"/>
          <a:ext cx="7143800" cy="640080"/>
        </p:xfrm>
        <a:graphic>
          <a:graphicData uri="http://schemas.openxmlformats.org/drawingml/2006/table">
            <a:tbl>
              <a:tblPr>
                <a:tableStyleId>{35758FB7-9AC5-4552-8A53-C91805E547FA}</a:tableStyleId>
              </a:tblPr>
              <a:tblGrid>
                <a:gridCol w="1428760"/>
                <a:gridCol w="1428760"/>
                <a:gridCol w="1428760"/>
                <a:gridCol w="1428760"/>
                <a:gridCol w="1428760"/>
              </a:tblGrid>
              <a:tr h="147955">
                <a:tc>
                  <a:txBody>
                    <a:bodyPr/>
                    <a:lstStyle/>
                    <a:p>
                      <a:pPr algn="ctr">
                        <a:spcAft>
                          <a:spcPts val="0"/>
                        </a:spcAft>
                      </a:pPr>
                      <a:r>
                        <a:rPr lang="en-US" sz="1400" dirty="0"/>
                        <a:t>Always</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Most of the times</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Occasionally</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Never</a:t>
                      </a:r>
                      <a:endParaRPr lang="en-US" sz="1400" dirty="0">
                        <a:latin typeface="Times New Roman"/>
                        <a:ea typeface="Times New Roman"/>
                        <a:cs typeface="Times New Roman"/>
                      </a:endParaRPr>
                    </a:p>
                  </a:txBody>
                  <a:tcPr marL="68580" marR="68580" marT="0" marB="0" anchor="ctr"/>
                </a:tc>
                <a:tc>
                  <a:txBody>
                    <a:bodyPr/>
                    <a:lstStyle/>
                    <a:p>
                      <a:pPr algn="ctr">
                        <a:spcAft>
                          <a:spcPts val="0"/>
                        </a:spcAft>
                      </a:pPr>
                      <a:r>
                        <a:rPr lang="en-US" sz="1400" dirty="0"/>
                        <a:t>I have never experienced this situation</a:t>
                      </a:r>
                      <a:endParaRPr lang="en-US" sz="1400" dirty="0">
                        <a:latin typeface="Times New Roman"/>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71612"/>
            <a:ext cx="8229600" cy="1143000"/>
          </a:xfrm>
        </p:spPr>
        <p:txBody>
          <a:bodyPr>
            <a:normAutofit fontScale="90000"/>
          </a:bodyPr>
          <a:lstStyle/>
          <a:p>
            <a:pPr algn="ctr"/>
            <a:r>
              <a:rPr lang="en-US" dirty="0" smtClean="0">
                <a:solidFill>
                  <a:schemeClr val="tx1"/>
                </a:solidFill>
              </a:rPr>
              <a:t>The instrument was translated in 7 language and applied in two versions (in print and via Internet) </a:t>
            </a:r>
            <a:endParaRPr lang="en-US" dirty="0">
              <a:solidFill>
                <a:schemeClr val="tx1"/>
              </a:solidFill>
            </a:endParaRPr>
          </a:p>
        </p:txBody>
      </p:sp>
      <p:graphicFrame>
        <p:nvGraphicFramePr>
          <p:cNvPr id="5" name="4 Marcador de contenido"/>
          <p:cNvGraphicFramePr>
            <a:graphicFrameLocks noGrp="1"/>
          </p:cNvGraphicFramePr>
          <p:nvPr>
            <p:ph sz="half" idx="1"/>
          </p:nvPr>
        </p:nvGraphicFramePr>
        <p:xfrm>
          <a:off x="380908" y="3592770"/>
          <a:ext cx="8358246" cy="2193684"/>
        </p:xfrm>
        <a:graphic>
          <a:graphicData uri="http://schemas.openxmlformats.org/drawingml/2006/table">
            <a:tbl>
              <a:tblPr>
                <a:tableStyleId>{08FB837D-C827-4EFA-A057-4D05807E0F7C}</a:tableStyleId>
              </a:tblPr>
              <a:tblGrid>
                <a:gridCol w="1214446"/>
                <a:gridCol w="785818"/>
                <a:gridCol w="785818"/>
                <a:gridCol w="922207"/>
                <a:gridCol w="876557"/>
                <a:gridCol w="847277"/>
                <a:gridCol w="568669"/>
                <a:gridCol w="785818"/>
                <a:gridCol w="857256"/>
                <a:gridCol w="714380"/>
              </a:tblGrid>
              <a:tr h="642942">
                <a:tc>
                  <a:txBody>
                    <a:bodyPr/>
                    <a:lstStyle/>
                    <a:p>
                      <a:pPr algn="ctr">
                        <a:lnSpc>
                          <a:spcPct val="115000"/>
                        </a:lnSpc>
                        <a:spcAft>
                          <a:spcPts val="0"/>
                        </a:spcAft>
                      </a:pPr>
                      <a:r>
                        <a:rPr lang="en-US" sz="1600" dirty="0"/>
                        <a:t>Version</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n-US" sz="1600" dirty="0" smtClean="0"/>
                        <a:t>Mexico</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n-US" sz="1600" dirty="0"/>
                        <a:t>Spain</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n-US" sz="1600" dirty="0"/>
                        <a:t>Colombia</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n-US" sz="1600" dirty="0"/>
                        <a:t>Hungary</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n-US" sz="1600" dirty="0"/>
                        <a:t>German</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n-US" sz="1600" dirty="0"/>
                        <a:t>USA</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n-US" sz="1600" dirty="0"/>
                        <a:t>Ireland</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n-US" sz="1600" dirty="0"/>
                        <a:t>Portugal</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n-US" sz="1600" dirty="0"/>
                        <a:t>Poland</a:t>
                      </a:r>
                      <a:endParaRPr lang="en-US" sz="1600" dirty="0">
                        <a:latin typeface="Calibri"/>
                        <a:ea typeface="Calibri"/>
                        <a:cs typeface="Times New Roman"/>
                      </a:endParaRPr>
                    </a:p>
                  </a:txBody>
                  <a:tcPr marL="48174" marR="48174" marT="0" marB="0" anchor="ctr"/>
                </a:tc>
              </a:tr>
              <a:tr h="516914">
                <a:tc>
                  <a:txBody>
                    <a:bodyPr/>
                    <a:lstStyle/>
                    <a:p>
                      <a:pPr algn="ctr">
                        <a:lnSpc>
                          <a:spcPct val="115000"/>
                        </a:lnSpc>
                        <a:spcAft>
                          <a:spcPts val="0"/>
                        </a:spcAft>
                      </a:pPr>
                      <a:r>
                        <a:rPr lang="en-US" sz="1600"/>
                        <a:t>Paper</a:t>
                      </a:r>
                      <a:endParaRPr lang="en-US" sz="1600">
                        <a:latin typeface="Calibri"/>
                        <a:ea typeface="Calibri"/>
                        <a:cs typeface="Times New 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r>
              <a:tr h="516914">
                <a:tc>
                  <a:txBody>
                    <a:bodyPr/>
                    <a:lstStyle/>
                    <a:p>
                      <a:pPr algn="ctr">
                        <a:lnSpc>
                          <a:spcPct val="115000"/>
                        </a:lnSpc>
                        <a:spcAft>
                          <a:spcPts val="0"/>
                        </a:spcAft>
                      </a:pPr>
                      <a:r>
                        <a:rPr lang="en-US" sz="1600" dirty="0"/>
                        <a:t>Electronic</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a:latin typeface="Calibri"/>
                        <a:ea typeface="Calibri"/>
                        <a:cs typeface="Palatino-Roman"/>
                      </a:endParaRPr>
                    </a:p>
                  </a:txBody>
                  <a:tcPr marL="48174" marR="48174" marT="0" marB="0" anchor="ctr"/>
                </a:tc>
                <a:tc>
                  <a:txBody>
                    <a:bodyPr/>
                    <a:lstStyle/>
                    <a:p>
                      <a:pPr algn="ctr">
                        <a:lnSpc>
                          <a:spcPct val="115000"/>
                        </a:lnSpc>
                        <a:spcAft>
                          <a:spcPts val="0"/>
                        </a:spcAft>
                      </a:pPr>
                      <a:endParaRPr lang="en-US" sz="1600" dirty="0">
                        <a:latin typeface="Calibri"/>
                        <a:ea typeface="Calibri"/>
                        <a:cs typeface="Palatino-Roman"/>
                      </a:endParaRPr>
                    </a:p>
                  </a:txBody>
                  <a:tcPr marL="48174" marR="48174" marT="0" marB="0" anchor="ctr"/>
                </a:tc>
              </a:tr>
              <a:tr h="516914">
                <a:tc>
                  <a:txBody>
                    <a:bodyPr/>
                    <a:lstStyle/>
                    <a:p>
                      <a:pPr algn="ctr">
                        <a:lnSpc>
                          <a:spcPct val="115000"/>
                        </a:lnSpc>
                        <a:spcAft>
                          <a:spcPts val="0"/>
                        </a:spcAft>
                      </a:pPr>
                      <a:r>
                        <a:rPr lang="en-US" sz="1600" dirty="0"/>
                        <a:t>Participants</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s-MX" sz="1600" dirty="0" smtClean="0">
                          <a:latin typeface="+mn-lt"/>
                          <a:ea typeface="+mn-ea"/>
                          <a:cs typeface="+mn-cs"/>
                        </a:rPr>
                        <a:t>258</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s-MX" sz="1600" dirty="0" smtClean="0">
                          <a:latin typeface="+mn-lt"/>
                          <a:ea typeface="+mn-ea"/>
                          <a:cs typeface="+mn-cs"/>
                        </a:rPr>
                        <a:t>60</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s-MX" sz="1600" dirty="0" smtClean="0">
                          <a:latin typeface="+mn-lt"/>
                          <a:ea typeface="+mn-ea"/>
                          <a:cs typeface="+mn-cs"/>
                        </a:rPr>
                        <a:t>32</a:t>
                      </a:r>
                      <a:r>
                        <a:rPr lang="es-MX" sz="1600" baseline="0" dirty="0" smtClean="0">
                          <a:latin typeface="+mn-lt"/>
                          <a:ea typeface="+mn-ea"/>
                          <a:cs typeface="+mn-cs"/>
                        </a:rPr>
                        <a:t> (web)</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s-MX" sz="1600" dirty="0" smtClean="0">
                          <a:latin typeface="+mn-lt"/>
                          <a:ea typeface="+mn-ea"/>
                          <a:cs typeface="+mn-cs"/>
                        </a:rPr>
                        <a:t>79</a:t>
                      </a:r>
                      <a:endParaRPr lang="en-US" sz="1600" dirty="0">
                        <a:latin typeface="Calibri"/>
                        <a:ea typeface="Calibri"/>
                        <a:cs typeface="Times New Roman"/>
                      </a:endParaRPr>
                    </a:p>
                  </a:txBody>
                  <a:tcPr marL="48174" marR="48174" marT="0" marB="0" anchor="ctr"/>
                </a:tc>
                <a:tc>
                  <a:txBody>
                    <a:bodyPr/>
                    <a:lstStyle/>
                    <a:p>
                      <a:pPr algn="ctr">
                        <a:lnSpc>
                          <a:spcPct val="115000"/>
                        </a:lnSpc>
                        <a:spcAft>
                          <a:spcPts val="0"/>
                        </a:spcAft>
                      </a:pPr>
                      <a:r>
                        <a:rPr lang="es-MX" sz="1600" dirty="0" smtClean="0">
                          <a:latin typeface="+mn-lt"/>
                          <a:ea typeface="+mn-ea"/>
                          <a:cs typeface="+mn-cs"/>
                        </a:rPr>
                        <a:t>7</a:t>
                      </a:r>
                      <a:r>
                        <a:rPr lang="es-MX" sz="1600" baseline="0" dirty="0" smtClean="0">
                          <a:latin typeface="+mn-lt"/>
                          <a:ea typeface="+mn-ea"/>
                          <a:cs typeface="+mn-cs"/>
                        </a:rPr>
                        <a:t> (web)</a:t>
                      </a:r>
                      <a:endParaRPr lang="en-US" sz="1600" dirty="0">
                        <a:latin typeface="Calibri"/>
                        <a:ea typeface="Calibri"/>
                        <a:cs typeface="Times New Roman"/>
                      </a:endParaRPr>
                    </a:p>
                  </a:txBody>
                  <a:tcPr marL="48174" marR="48174"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600" dirty="0" smtClean="0">
                          <a:latin typeface="+mn-lt"/>
                          <a:ea typeface="+mn-ea"/>
                          <a:cs typeface="+mn-cs"/>
                        </a:rPr>
                        <a:t>00</a:t>
                      </a:r>
                      <a:endParaRPr lang="en-US" sz="1600" dirty="0" smtClean="0">
                        <a:latin typeface="Calibri"/>
                        <a:ea typeface="Calibri"/>
                        <a:cs typeface="Times New Roman"/>
                      </a:endParaRPr>
                    </a:p>
                  </a:txBody>
                  <a:tcPr marL="48174" marR="48174"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600" dirty="0" smtClean="0">
                          <a:latin typeface="+mn-lt"/>
                          <a:ea typeface="+mn-ea"/>
                          <a:cs typeface="+mn-cs"/>
                        </a:rPr>
                        <a:t>00</a:t>
                      </a:r>
                      <a:endParaRPr lang="en-US" sz="1600" dirty="0" smtClean="0">
                        <a:latin typeface="Calibri"/>
                        <a:ea typeface="Calibri"/>
                        <a:cs typeface="Times New Roman"/>
                      </a:endParaRPr>
                    </a:p>
                  </a:txBody>
                  <a:tcPr marL="48174" marR="48174"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600" dirty="0" smtClean="0">
                          <a:latin typeface="+mn-lt"/>
                          <a:ea typeface="+mn-ea"/>
                          <a:cs typeface="+mn-cs"/>
                        </a:rPr>
                        <a:t>00</a:t>
                      </a:r>
                      <a:endParaRPr lang="en-US" sz="1600" dirty="0" smtClean="0">
                        <a:latin typeface="Calibri"/>
                        <a:ea typeface="Calibri"/>
                        <a:cs typeface="Times New Roman"/>
                      </a:endParaRPr>
                    </a:p>
                  </a:txBody>
                  <a:tcPr marL="48174" marR="48174"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600" dirty="0" smtClean="0">
                          <a:latin typeface="+mn-lt"/>
                          <a:ea typeface="+mn-ea"/>
                          <a:cs typeface="+mn-cs"/>
                        </a:rPr>
                        <a:t>00</a:t>
                      </a:r>
                      <a:endParaRPr lang="en-US" sz="1600" dirty="0" smtClean="0">
                        <a:latin typeface="Calibri"/>
                        <a:ea typeface="Calibri"/>
                        <a:cs typeface="Times New Roman"/>
                      </a:endParaRPr>
                    </a:p>
                  </a:txBody>
                  <a:tcPr marL="48174" marR="48174" marT="0" marB="0" anchor="ctr"/>
                </a:tc>
              </a:tr>
            </a:tbl>
          </a:graphicData>
        </a:graphic>
      </p:graphicFrame>
      <p:pic>
        <p:nvPicPr>
          <p:cNvPr id="19470" name="Picture 14" descr="C:\Documents and Settings\Gustavo García\Mis documentos\Mis imágenes\iconos\available.png"/>
          <p:cNvPicPr>
            <a:picLocks noChangeAspect="1" noChangeArrowheads="1"/>
          </p:cNvPicPr>
          <p:nvPr/>
        </p:nvPicPr>
        <p:blipFill>
          <a:blip r:embed="rId2"/>
          <a:srcRect/>
          <a:stretch>
            <a:fillRect/>
          </a:stretch>
        </p:blipFill>
        <p:spPr bwMode="auto">
          <a:xfrm>
            <a:off x="4365501" y="4330900"/>
            <a:ext cx="325437" cy="325437"/>
          </a:xfrm>
          <a:prstGeom prst="rect">
            <a:avLst/>
          </a:prstGeom>
          <a:noFill/>
        </p:spPr>
      </p:pic>
      <p:pic>
        <p:nvPicPr>
          <p:cNvPr id="19472" name="Picture 16" descr="C:\Documents and Settings\Gustavo García\Mis documentos\Mis imágenes\iconos\available.png"/>
          <p:cNvPicPr>
            <a:picLocks noChangeAspect="1" noChangeArrowheads="1"/>
          </p:cNvPicPr>
          <p:nvPr/>
        </p:nvPicPr>
        <p:blipFill>
          <a:blip r:embed="rId2"/>
          <a:srcRect/>
          <a:stretch>
            <a:fillRect/>
          </a:stretch>
        </p:blipFill>
        <p:spPr bwMode="auto">
          <a:xfrm>
            <a:off x="2627239" y="4338903"/>
            <a:ext cx="325437" cy="325437"/>
          </a:xfrm>
          <a:prstGeom prst="rect">
            <a:avLst/>
          </a:prstGeom>
          <a:noFill/>
        </p:spPr>
      </p:pic>
      <p:pic>
        <p:nvPicPr>
          <p:cNvPr id="19473" name="Picture 17" descr="C:\Documents and Settings\Gustavo García\Mis documentos\Mis imágenes\iconos\available.png"/>
          <p:cNvPicPr>
            <a:picLocks noChangeAspect="1" noChangeArrowheads="1"/>
          </p:cNvPicPr>
          <p:nvPr/>
        </p:nvPicPr>
        <p:blipFill>
          <a:blip r:embed="rId2"/>
          <a:srcRect/>
          <a:stretch>
            <a:fillRect/>
          </a:stretch>
        </p:blipFill>
        <p:spPr bwMode="auto">
          <a:xfrm>
            <a:off x="1813540" y="4878654"/>
            <a:ext cx="325437" cy="325437"/>
          </a:xfrm>
          <a:prstGeom prst="rect">
            <a:avLst/>
          </a:prstGeom>
          <a:noFill/>
        </p:spPr>
      </p:pic>
      <p:pic>
        <p:nvPicPr>
          <p:cNvPr id="19474" name="Picture 18" descr="C:\Documents and Settings\Gustavo García\Mis documentos\Mis imágenes\iconos\available.png"/>
          <p:cNvPicPr>
            <a:picLocks noChangeAspect="1" noChangeArrowheads="1"/>
          </p:cNvPicPr>
          <p:nvPr/>
        </p:nvPicPr>
        <p:blipFill>
          <a:blip r:embed="rId2"/>
          <a:srcRect/>
          <a:stretch>
            <a:fillRect/>
          </a:stretch>
        </p:blipFill>
        <p:spPr bwMode="auto">
          <a:xfrm>
            <a:off x="1809668" y="4338903"/>
            <a:ext cx="325437" cy="325437"/>
          </a:xfrm>
          <a:prstGeom prst="rect">
            <a:avLst/>
          </a:prstGeom>
          <a:noFill/>
        </p:spPr>
      </p:pic>
      <p:pic>
        <p:nvPicPr>
          <p:cNvPr id="19475" name="Picture 19" descr="C:\Documents and Settings\Gustavo García\Mis documentos\Mis imágenes\iconos\aim.png"/>
          <p:cNvPicPr>
            <a:picLocks noChangeAspect="1" noChangeArrowheads="1"/>
          </p:cNvPicPr>
          <p:nvPr/>
        </p:nvPicPr>
        <p:blipFill>
          <a:blip r:embed="rId3"/>
          <a:srcRect/>
          <a:stretch>
            <a:fillRect/>
          </a:stretch>
        </p:blipFill>
        <p:spPr bwMode="auto">
          <a:xfrm>
            <a:off x="3352732" y="4278578"/>
            <a:ext cx="457200" cy="457200"/>
          </a:xfrm>
          <a:prstGeom prst="rect">
            <a:avLst/>
          </a:prstGeom>
          <a:noFill/>
        </p:spPr>
      </p:pic>
      <p:pic>
        <p:nvPicPr>
          <p:cNvPr id="27" name="Picture 19" descr="C:\Documents and Settings\Gustavo García\Mis documentos\Mis imágenes\iconos\aim.png"/>
          <p:cNvPicPr>
            <a:picLocks noChangeAspect="1" noChangeArrowheads="1"/>
          </p:cNvPicPr>
          <p:nvPr/>
        </p:nvPicPr>
        <p:blipFill>
          <a:blip r:embed="rId3"/>
          <a:srcRect/>
          <a:stretch>
            <a:fillRect/>
          </a:stretch>
        </p:blipFill>
        <p:spPr bwMode="auto">
          <a:xfrm>
            <a:off x="3357366" y="4790519"/>
            <a:ext cx="457200" cy="457200"/>
          </a:xfrm>
          <a:prstGeom prst="rect">
            <a:avLst/>
          </a:prstGeom>
          <a:noFill/>
        </p:spPr>
      </p:pic>
      <p:pic>
        <p:nvPicPr>
          <p:cNvPr id="28" name="Picture 19" descr="C:\Documents and Settings\Gustavo García\Mis documentos\Mis imágenes\iconos\aim.png"/>
          <p:cNvPicPr>
            <a:picLocks noChangeAspect="1" noChangeArrowheads="1"/>
          </p:cNvPicPr>
          <p:nvPr/>
        </p:nvPicPr>
        <p:blipFill>
          <a:blip r:embed="rId3"/>
          <a:srcRect/>
          <a:stretch>
            <a:fillRect/>
          </a:stretch>
        </p:blipFill>
        <p:spPr bwMode="auto">
          <a:xfrm>
            <a:off x="2524048" y="4807216"/>
            <a:ext cx="457200" cy="457200"/>
          </a:xfrm>
          <a:prstGeom prst="rect">
            <a:avLst/>
          </a:prstGeom>
          <a:noFill/>
        </p:spPr>
      </p:pic>
      <p:pic>
        <p:nvPicPr>
          <p:cNvPr id="29" name="Picture 19" descr="C:\Documents and Settings\Gustavo García\Mis documentos\Mis imágenes\iconos\aim.png"/>
          <p:cNvPicPr>
            <a:picLocks noChangeAspect="1" noChangeArrowheads="1"/>
          </p:cNvPicPr>
          <p:nvPr/>
        </p:nvPicPr>
        <p:blipFill>
          <a:blip r:embed="rId3"/>
          <a:srcRect/>
          <a:stretch>
            <a:fillRect/>
          </a:stretch>
        </p:blipFill>
        <p:spPr bwMode="auto">
          <a:xfrm>
            <a:off x="5145923" y="4271337"/>
            <a:ext cx="457200" cy="457200"/>
          </a:xfrm>
          <a:prstGeom prst="rect">
            <a:avLst/>
          </a:prstGeom>
          <a:noFill/>
        </p:spPr>
      </p:pic>
      <p:pic>
        <p:nvPicPr>
          <p:cNvPr id="30" name="Picture 19" descr="C:\Documents and Settings\Gustavo García\Mis documentos\Mis imágenes\iconos\aim.png"/>
          <p:cNvPicPr>
            <a:picLocks noChangeAspect="1" noChangeArrowheads="1"/>
          </p:cNvPicPr>
          <p:nvPr/>
        </p:nvPicPr>
        <p:blipFill>
          <a:blip r:embed="rId3"/>
          <a:srcRect/>
          <a:stretch>
            <a:fillRect/>
          </a:stretch>
        </p:blipFill>
        <p:spPr bwMode="auto">
          <a:xfrm>
            <a:off x="5150557" y="4783278"/>
            <a:ext cx="457200" cy="457200"/>
          </a:xfrm>
          <a:prstGeom prst="rect">
            <a:avLst/>
          </a:prstGeom>
          <a:noFill/>
        </p:spPr>
      </p:pic>
      <p:pic>
        <p:nvPicPr>
          <p:cNvPr id="19476" name="Picture 20" descr="C:\Documents and Settings\Gustavo García\Mis documentos\Mis imágenes\iconos\away.png"/>
          <p:cNvPicPr>
            <a:picLocks noChangeAspect="1" noChangeArrowheads="1"/>
          </p:cNvPicPr>
          <p:nvPr/>
        </p:nvPicPr>
        <p:blipFill>
          <a:blip r:embed="rId4"/>
          <a:srcRect/>
          <a:stretch>
            <a:fillRect/>
          </a:stretch>
        </p:blipFill>
        <p:spPr bwMode="auto">
          <a:xfrm>
            <a:off x="4365501" y="4854904"/>
            <a:ext cx="325437" cy="325437"/>
          </a:xfrm>
          <a:prstGeom prst="rect">
            <a:avLst/>
          </a:prstGeom>
          <a:noFill/>
        </p:spPr>
      </p:pic>
      <p:pic>
        <p:nvPicPr>
          <p:cNvPr id="32" name="Picture 20" descr="C:\Documents and Settings\Gustavo García\Mis documentos\Mis imágenes\iconos\away.png"/>
          <p:cNvPicPr>
            <a:picLocks noChangeAspect="1" noChangeArrowheads="1"/>
          </p:cNvPicPr>
          <p:nvPr/>
        </p:nvPicPr>
        <p:blipFill>
          <a:blip r:embed="rId4"/>
          <a:srcRect/>
          <a:stretch>
            <a:fillRect/>
          </a:stretch>
        </p:blipFill>
        <p:spPr bwMode="auto">
          <a:xfrm>
            <a:off x="5917259" y="4330900"/>
            <a:ext cx="325437" cy="325437"/>
          </a:xfrm>
          <a:prstGeom prst="rect">
            <a:avLst/>
          </a:prstGeom>
        </p:spPr>
      </p:pic>
      <p:pic>
        <p:nvPicPr>
          <p:cNvPr id="33" name="Picture 20" descr="C:\Documents and Settings\Gustavo García\Mis documentos\Mis imágenes\iconos\away.png"/>
          <p:cNvPicPr>
            <a:picLocks noChangeAspect="1" noChangeArrowheads="1"/>
          </p:cNvPicPr>
          <p:nvPr/>
        </p:nvPicPr>
        <p:blipFill>
          <a:blip r:embed="rId4"/>
          <a:srcRect/>
          <a:stretch>
            <a:fillRect/>
          </a:stretch>
        </p:blipFill>
        <p:spPr bwMode="auto">
          <a:xfrm>
            <a:off x="5917259" y="4850656"/>
            <a:ext cx="325437" cy="325437"/>
          </a:xfrm>
          <a:prstGeom prst="rect">
            <a:avLst/>
          </a:prstGeom>
        </p:spPr>
      </p:pic>
      <p:pic>
        <p:nvPicPr>
          <p:cNvPr id="34" name="Picture 20" descr="C:\Documents and Settings\Gustavo García\Mis documentos\Mis imágenes\iconos\away.png"/>
          <p:cNvPicPr>
            <a:picLocks noChangeAspect="1" noChangeArrowheads="1"/>
          </p:cNvPicPr>
          <p:nvPr/>
        </p:nvPicPr>
        <p:blipFill>
          <a:blip r:embed="rId4"/>
          <a:srcRect/>
          <a:stretch>
            <a:fillRect/>
          </a:stretch>
        </p:blipFill>
        <p:spPr bwMode="auto">
          <a:xfrm>
            <a:off x="6627767" y="4342775"/>
            <a:ext cx="325437" cy="325437"/>
          </a:xfrm>
          <a:prstGeom prst="rect">
            <a:avLst/>
          </a:prstGeom>
        </p:spPr>
      </p:pic>
      <p:pic>
        <p:nvPicPr>
          <p:cNvPr id="35" name="Picture 20" descr="C:\Documents and Settings\Gustavo García\Mis documentos\Mis imágenes\iconos\away.png"/>
          <p:cNvPicPr>
            <a:picLocks noChangeAspect="1" noChangeArrowheads="1"/>
          </p:cNvPicPr>
          <p:nvPr/>
        </p:nvPicPr>
        <p:blipFill>
          <a:blip r:embed="rId4"/>
          <a:srcRect/>
          <a:stretch>
            <a:fillRect/>
          </a:stretch>
        </p:blipFill>
        <p:spPr bwMode="auto">
          <a:xfrm>
            <a:off x="6627767" y="4862531"/>
            <a:ext cx="325437" cy="325437"/>
          </a:xfrm>
          <a:prstGeom prst="rect">
            <a:avLst/>
          </a:prstGeom>
        </p:spPr>
      </p:pic>
      <p:pic>
        <p:nvPicPr>
          <p:cNvPr id="36" name="Picture 20" descr="C:\Documents and Settings\Gustavo García\Mis documentos\Mis imágenes\iconos\away.png"/>
          <p:cNvPicPr>
            <a:picLocks noChangeAspect="1" noChangeArrowheads="1"/>
          </p:cNvPicPr>
          <p:nvPr/>
        </p:nvPicPr>
        <p:blipFill>
          <a:blip r:embed="rId4"/>
          <a:srcRect/>
          <a:stretch>
            <a:fillRect/>
          </a:stretch>
        </p:blipFill>
        <p:spPr bwMode="auto">
          <a:xfrm>
            <a:off x="7417457" y="4343151"/>
            <a:ext cx="325437" cy="325437"/>
          </a:xfrm>
          <a:prstGeom prst="rect">
            <a:avLst/>
          </a:prstGeom>
        </p:spPr>
      </p:pic>
      <p:pic>
        <p:nvPicPr>
          <p:cNvPr id="37" name="Picture 20" descr="C:\Documents and Settings\Gustavo García\Mis documentos\Mis imágenes\iconos\away.png"/>
          <p:cNvPicPr>
            <a:picLocks noChangeAspect="1" noChangeArrowheads="1"/>
          </p:cNvPicPr>
          <p:nvPr/>
        </p:nvPicPr>
        <p:blipFill>
          <a:blip r:embed="rId4"/>
          <a:srcRect/>
          <a:stretch>
            <a:fillRect/>
          </a:stretch>
        </p:blipFill>
        <p:spPr bwMode="auto">
          <a:xfrm>
            <a:off x="7417457" y="4862907"/>
            <a:ext cx="325437" cy="325437"/>
          </a:xfrm>
          <a:prstGeom prst="rect">
            <a:avLst/>
          </a:prstGeom>
        </p:spPr>
      </p:pic>
      <p:pic>
        <p:nvPicPr>
          <p:cNvPr id="38" name="Picture 20" descr="C:\Documents and Settings\Gustavo García\Mis documentos\Mis imágenes\iconos\away.png"/>
          <p:cNvPicPr>
            <a:picLocks noChangeAspect="1" noChangeArrowheads="1"/>
          </p:cNvPicPr>
          <p:nvPr/>
        </p:nvPicPr>
        <p:blipFill>
          <a:blip r:embed="rId4"/>
          <a:srcRect/>
          <a:stretch>
            <a:fillRect/>
          </a:stretch>
        </p:blipFill>
        <p:spPr bwMode="auto">
          <a:xfrm>
            <a:off x="8203275" y="4358898"/>
            <a:ext cx="325437" cy="325437"/>
          </a:xfrm>
          <a:prstGeom prst="rect">
            <a:avLst/>
          </a:prstGeom>
        </p:spPr>
      </p:pic>
      <p:pic>
        <p:nvPicPr>
          <p:cNvPr id="39" name="Picture 20" descr="C:\Documents and Settings\Gustavo García\Mis documentos\Mis imágenes\iconos\away.png"/>
          <p:cNvPicPr>
            <a:picLocks noChangeAspect="1" noChangeArrowheads="1"/>
          </p:cNvPicPr>
          <p:nvPr/>
        </p:nvPicPr>
        <p:blipFill>
          <a:blip r:embed="rId4"/>
          <a:srcRect/>
          <a:stretch>
            <a:fillRect/>
          </a:stretch>
        </p:blipFill>
        <p:spPr bwMode="auto">
          <a:xfrm>
            <a:off x="8203275" y="4878654"/>
            <a:ext cx="325437" cy="32543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338"/>
            <a:ext cx="8229600" cy="1524000"/>
          </a:xfrm>
        </p:spPr>
        <p:txBody>
          <a:bodyPr/>
          <a:lstStyle/>
          <a:p>
            <a:r>
              <a:rPr lang="es-MX" dirty="0" err="1" smtClean="0"/>
              <a:t>Results</a:t>
            </a:r>
            <a:r>
              <a:rPr lang="es-MX" dirty="0" smtClean="0"/>
              <a:t>: </a:t>
            </a:r>
            <a:r>
              <a:rPr lang="en-US" dirty="0" smtClean="0">
                <a:ln>
                  <a:noFill/>
                </a:ln>
                <a:solidFill>
                  <a:schemeClr val="tx1"/>
                </a:solidFill>
                <a:effectLst>
                  <a:outerShdw blurRad="38100" dist="38100" dir="2700000" algn="tl">
                    <a:srgbClr val="000000">
                      <a:alpha val="43137"/>
                    </a:srgbClr>
                  </a:outerShdw>
                </a:effectLst>
              </a:rPr>
              <a:t>Information</a:t>
            </a:r>
            <a:endParaRPr lang="en-US" dirty="0"/>
          </a:p>
        </p:txBody>
      </p:sp>
      <p:graphicFrame>
        <p:nvGraphicFramePr>
          <p:cNvPr id="4" name="1 Gráfico"/>
          <p:cNvGraphicFramePr/>
          <p:nvPr/>
        </p:nvGraphicFramePr>
        <p:xfrm>
          <a:off x="500034" y="1500174"/>
          <a:ext cx="8316000" cy="4949226"/>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4347054" y="6417254"/>
            <a:ext cx="1796582" cy="369332"/>
          </a:xfrm>
          <a:prstGeom prst="rect">
            <a:avLst/>
          </a:prstGeom>
          <a:noFill/>
        </p:spPr>
        <p:txBody>
          <a:bodyPr wrap="none" rtlCol="0">
            <a:spAutoFit/>
          </a:bodyPr>
          <a:lstStyle/>
          <a:p>
            <a:r>
              <a:rPr lang="es-MX" b="1" u="sng" dirty="0" err="1" smtClean="0"/>
              <a:t>Prevention</a:t>
            </a:r>
            <a:r>
              <a:rPr lang="es-MX" b="1" u="sng" dirty="0" smtClean="0"/>
              <a:t> </a:t>
            </a:r>
            <a:r>
              <a:rPr lang="es-MX" b="1" u="sng" dirty="0" err="1" smtClean="0"/>
              <a:t>level</a:t>
            </a:r>
            <a:endParaRPr lang="en-US"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214"/>
            <a:ext cx="8229600" cy="1524000"/>
          </a:xfrm>
        </p:spPr>
        <p:txBody>
          <a:bodyPr/>
          <a:lstStyle/>
          <a:p>
            <a:r>
              <a:rPr lang="es-MX" dirty="0" err="1" smtClean="0"/>
              <a:t>Results</a:t>
            </a:r>
            <a:r>
              <a:rPr lang="es-MX" dirty="0" smtClean="0"/>
              <a:t>: </a:t>
            </a:r>
            <a:r>
              <a:rPr lang="es-MX" dirty="0" err="1" smtClean="0"/>
              <a:t>Attituds</a:t>
            </a:r>
            <a:endParaRPr lang="en-US" dirty="0"/>
          </a:p>
        </p:txBody>
      </p:sp>
      <p:graphicFrame>
        <p:nvGraphicFramePr>
          <p:cNvPr id="4" name="3 Gráfico"/>
          <p:cNvGraphicFramePr/>
          <p:nvPr/>
        </p:nvGraphicFramePr>
        <p:xfrm>
          <a:off x="357158" y="1428736"/>
          <a:ext cx="8286808"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4347054" y="6417254"/>
            <a:ext cx="1116459" cy="369332"/>
          </a:xfrm>
          <a:prstGeom prst="rect">
            <a:avLst/>
          </a:prstGeom>
          <a:noFill/>
        </p:spPr>
        <p:txBody>
          <a:bodyPr wrap="none" rtlCol="0">
            <a:spAutoFit/>
          </a:bodyPr>
          <a:lstStyle/>
          <a:p>
            <a:r>
              <a:rPr lang="es-MX" b="1" dirty="0" err="1" smtClean="0"/>
              <a:t>Risk</a:t>
            </a:r>
            <a:r>
              <a:rPr lang="es-MX" b="1" dirty="0" smtClean="0"/>
              <a:t> </a:t>
            </a:r>
            <a:r>
              <a:rPr lang="es-MX" b="1" dirty="0" err="1" smtClean="0"/>
              <a:t>level</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85758"/>
            <a:ext cx="8229600" cy="842978"/>
          </a:xfrm>
        </p:spPr>
        <p:txBody>
          <a:bodyPr>
            <a:normAutofit/>
          </a:bodyPr>
          <a:lstStyle/>
          <a:p>
            <a:pPr lvl="0" algn="ctr"/>
            <a:r>
              <a:rPr lang="en-US" dirty="0" smtClean="0"/>
              <a:t>Results</a:t>
            </a:r>
            <a:r>
              <a:rPr lang="es-MX" dirty="0" smtClean="0"/>
              <a:t>: </a:t>
            </a:r>
            <a:r>
              <a:rPr lang="en-US" dirty="0" smtClean="0">
                <a:ln>
                  <a:noFill/>
                </a:ln>
                <a:solidFill>
                  <a:schemeClr val="tx1"/>
                </a:solidFill>
                <a:effectLst>
                  <a:outerShdw blurRad="38100" dist="38100" dir="2700000" algn="tl">
                    <a:srgbClr val="000000">
                      <a:alpha val="43137"/>
                    </a:srgbClr>
                  </a:outerShdw>
                </a:effectLst>
              </a:rPr>
              <a:t>Competencies rate</a:t>
            </a:r>
            <a:endParaRPr lang="en-US" dirty="0"/>
          </a:p>
        </p:txBody>
      </p:sp>
      <p:sp>
        <p:nvSpPr>
          <p:cNvPr id="5" name="2 Subtítulo"/>
          <p:cNvSpPr txBox="1">
            <a:spLocks/>
          </p:cNvSpPr>
          <p:nvPr/>
        </p:nvSpPr>
        <p:spPr>
          <a:xfrm>
            <a:off x="1714480" y="1309669"/>
            <a:ext cx="5105400" cy="642942"/>
          </a:xfrm>
          <a:prstGeom prst="rect">
            <a:avLst/>
          </a:prstGeom>
        </p:spPr>
        <p:txBody>
          <a:bodyPr vert="horz" lIns="91440">
            <a:normAutofit/>
          </a:bodyPr>
          <a:lstStyle/>
          <a:p>
            <a:pPr marL="320040" marR="0" lvl="0" indent="-320040" algn="ctr" defTabSz="914400" rtl="0" eaLnBrk="1" fontAlgn="auto" latinLnBrk="0" hangingPunct="1">
              <a:lnSpc>
                <a:spcPct val="100000"/>
              </a:lnSpc>
              <a:spcBef>
                <a:spcPct val="20000"/>
              </a:spcBef>
              <a:spcAft>
                <a:spcPts val="0"/>
              </a:spcAft>
              <a:buClr>
                <a:schemeClr val="accent1"/>
              </a:buClr>
              <a:buSzPct val="70000"/>
              <a:tabLst/>
              <a:defRPr/>
            </a:pPr>
            <a:endParaRPr kumimoji="0" lang="en-US" sz="30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8" name="2 Gráfico"/>
          <p:cNvGraphicFramePr/>
          <p:nvPr/>
        </p:nvGraphicFramePr>
        <p:xfrm>
          <a:off x="357158" y="1214422"/>
          <a:ext cx="8501090" cy="5286412"/>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4347054" y="6417254"/>
            <a:ext cx="1796582" cy="369332"/>
          </a:xfrm>
          <a:prstGeom prst="rect">
            <a:avLst/>
          </a:prstGeom>
          <a:noFill/>
        </p:spPr>
        <p:txBody>
          <a:bodyPr wrap="none" rtlCol="0">
            <a:spAutoFit/>
          </a:bodyPr>
          <a:lstStyle/>
          <a:p>
            <a:r>
              <a:rPr lang="es-MX" b="1" u="sng" dirty="0" err="1" smtClean="0"/>
              <a:t>Prevention</a:t>
            </a:r>
            <a:r>
              <a:rPr lang="es-MX" b="1" u="sng" dirty="0" smtClean="0"/>
              <a:t> </a:t>
            </a:r>
            <a:r>
              <a:rPr lang="es-MX" b="1" u="sng" dirty="0" err="1" smtClean="0"/>
              <a:t>level</a:t>
            </a:r>
            <a:endParaRPr lang="en-US" b="1"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894</TotalTime>
  <Words>1019</Words>
  <Application>Microsoft Office PowerPoint</Application>
  <PresentationFormat>Presentación en pantalla (4:3)</PresentationFormat>
  <Paragraphs>319</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Deluxe</vt:lpstr>
      <vt:lpstr>Evaluation of Health Competences</vt:lpstr>
      <vt:lpstr>The focus of this study is to evaluate the functional competencies related to the transmission of HIV/AIDS.</vt:lpstr>
      <vt:lpstr>Diapositiva 3</vt:lpstr>
      <vt:lpstr>Questionnaire Structure</vt:lpstr>
      <vt:lpstr>Diapositiva 5</vt:lpstr>
      <vt:lpstr>The instrument was translated in 7 language and applied in two versions (in print and via Internet) </vt:lpstr>
      <vt:lpstr>Results: Information</vt:lpstr>
      <vt:lpstr>Results: Attituds</vt:lpstr>
      <vt:lpstr>Results: Competencies rate</vt:lpstr>
      <vt:lpstr>Diapositiva 10</vt:lpstr>
      <vt:lpstr>Diapositiva 11</vt:lpstr>
      <vt:lpstr>Reliability and Validity</vt:lpstr>
      <vt:lpstr>Diapositiva 13</vt:lpstr>
      <vt:lpstr>Discusion</vt:lpstr>
      <vt:lpstr>HIV/AIDS Prevention Competencies Questionnaire </vt:lpstr>
      <vt:lpstr>Diapositiva 16</vt:lpstr>
      <vt:lpstr>Results: Competencies rate</vt:lpstr>
      <vt:lpstr>Diapositiva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Health Competences</dc:title>
  <dc:creator>Gustavo García</dc:creator>
  <cp:lastModifiedBy>Gustavo García</cp:lastModifiedBy>
  <cp:revision>19</cp:revision>
  <dcterms:created xsi:type="dcterms:W3CDTF">2009-06-15T09:40:42Z</dcterms:created>
  <dcterms:modified xsi:type="dcterms:W3CDTF">2009-09-07T00:12:00Z</dcterms:modified>
</cp:coreProperties>
</file>